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8"/>
  </p:notesMasterIdLst>
  <p:handoutMasterIdLst>
    <p:handoutMasterId r:id="rId99"/>
  </p:handoutMasterIdLst>
  <p:sldIdLst>
    <p:sldId id="367" r:id="rId2"/>
    <p:sldId id="325" r:id="rId3"/>
    <p:sldId id="379" r:id="rId4"/>
    <p:sldId id="380" r:id="rId5"/>
    <p:sldId id="381" r:id="rId6"/>
    <p:sldId id="383" r:id="rId7"/>
    <p:sldId id="384" r:id="rId8"/>
    <p:sldId id="324" r:id="rId9"/>
    <p:sldId id="356" r:id="rId10"/>
    <p:sldId id="357" r:id="rId11"/>
    <p:sldId id="362" r:id="rId12"/>
    <p:sldId id="358" r:id="rId13"/>
    <p:sldId id="359" r:id="rId14"/>
    <p:sldId id="360" r:id="rId15"/>
    <p:sldId id="368" r:id="rId16"/>
    <p:sldId id="330" r:id="rId17"/>
    <p:sldId id="304" r:id="rId18"/>
    <p:sldId id="259" r:id="rId19"/>
    <p:sldId id="322" r:id="rId20"/>
    <p:sldId id="344" r:id="rId21"/>
    <p:sldId id="345" r:id="rId22"/>
    <p:sldId id="346" r:id="rId23"/>
    <p:sldId id="297" r:id="rId24"/>
    <p:sldId id="348" r:id="rId25"/>
    <p:sldId id="262" r:id="rId26"/>
    <p:sldId id="347" r:id="rId27"/>
    <p:sldId id="313" r:id="rId28"/>
    <p:sldId id="343" r:id="rId29"/>
    <p:sldId id="323" r:id="rId30"/>
    <p:sldId id="274" r:id="rId31"/>
    <p:sldId id="299" r:id="rId32"/>
    <p:sldId id="303" r:id="rId33"/>
    <p:sldId id="335" r:id="rId34"/>
    <p:sldId id="320" r:id="rId35"/>
    <p:sldId id="312" r:id="rId36"/>
    <p:sldId id="261" r:id="rId37"/>
    <p:sldId id="334" r:id="rId38"/>
    <p:sldId id="310" r:id="rId39"/>
    <p:sldId id="311" r:id="rId40"/>
    <p:sldId id="391" r:id="rId41"/>
    <p:sldId id="300" r:id="rId42"/>
    <p:sldId id="270" r:id="rId43"/>
    <p:sldId id="376" r:id="rId44"/>
    <p:sldId id="321" r:id="rId45"/>
    <p:sldId id="267" r:id="rId46"/>
    <p:sldId id="298" r:id="rId47"/>
    <p:sldId id="269" r:id="rId48"/>
    <p:sldId id="386" r:id="rId49"/>
    <p:sldId id="371" r:id="rId50"/>
    <p:sldId id="315" r:id="rId51"/>
    <p:sldId id="307" r:id="rId52"/>
    <p:sldId id="387" r:id="rId53"/>
    <p:sldId id="268" r:id="rId54"/>
    <p:sldId id="374" r:id="rId55"/>
    <p:sldId id="266" r:id="rId56"/>
    <p:sldId id="372" r:id="rId57"/>
    <p:sldId id="373" r:id="rId58"/>
    <p:sldId id="265" r:id="rId59"/>
    <p:sldId id="263" r:id="rId60"/>
    <p:sldId id="389" r:id="rId61"/>
    <p:sldId id="329" r:id="rId62"/>
    <p:sldId id="318" r:id="rId63"/>
    <p:sldId id="273" r:id="rId64"/>
    <p:sldId id="306" r:id="rId65"/>
    <p:sldId id="396" r:id="rId66"/>
    <p:sldId id="319" r:id="rId67"/>
    <p:sldId id="260" r:id="rId68"/>
    <p:sldId id="326" r:id="rId69"/>
    <p:sldId id="355" r:id="rId70"/>
    <p:sldId id="353" r:id="rId71"/>
    <p:sldId id="354" r:id="rId72"/>
    <p:sldId id="397" r:id="rId73"/>
    <p:sldId id="393" r:id="rId74"/>
    <p:sldId id="394" r:id="rId75"/>
    <p:sldId id="276" r:id="rId76"/>
    <p:sldId id="377" r:id="rId77"/>
    <p:sldId id="385" r:id="rId78"/>
    <p:sldId id="392" r:id="rId79"/>
    <p:sldId id="375" r:id="rId80"/>
    <p:sldId id="370" r:id="rId81"/>
    <p:sldId id="361" r:id="rId82"/>
    <p:sldId id="316" r:id="rId83"/>
    <p:sldId id="278" r:id="rId84"/>
    <p:sldId id="271" r:id="rId85"/>
    <p:sldId id="390" r:id="rId86"/>
    <p:sldId id="272" r:id="rId87"/>
    <p:sldId id="378" r:id="rId88"/>
    <p:sldId id="364" r:id="rId89"/>
    <p:sldId id="363" r:id="rId90"/>
    <p:sldId id="395" r:id="rId91"/>
    <p:sldId id="258" r:id="rId92"/>
    <p:sldId id="277" r:id="rId93"/>
    <p:sldId id="349" r:id="rId94"/>
    <p:sldId id="352" r:id="rId95"/>
    <p:sldId id="351" r:id="rId96"/>
    <p:sldId id="292" r:id="rId97"/>
  </p:sldIdLst>
  <p:sldSz cx="9144000" cy="6858000" type="screen4x3"/>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17" autoAdjust="0"/>
    <p:restoredTop sz="94737" autoAdjust="0"/>
  </p:normalViewPr>
  <p:slideViewPr>
    <p:cSldViewPr>
      <p:cViewPr varScale="1">
        <p:scale>
          <a:sx n="81" d="100"/>
          <a:sy n="81" d="100"/>
        </p:scale>
        <p:origin x="1426" y="62"/>
      </p:cViewPr>
      <p:guideLst>
        <p:guide orient="horz" pos="2160"/>
        <p:guide pos="2880"/>
      </p:guideLst>
    </p:cSldViewPr>
  </p:slideViewPr>
  <p:outlineViewPr>
    <p:cViewPr>
      <p:scale>
        <a:sx n="33" d="100"/>
        <a:sy n="33" d="100"/>
      </p:scale>
      <p:origin x="250" y="35491"/>
    </p:cViewPr>
  </p:outlineViewPr>
  <p:notesTextViewPr>
    <p:cViewPr>
      <p:scale>
        <a:sx n="100" d="100"/>
        <a:sy n="100" d="100"/>
      </p:scale>
      <p:origin x="0" y="0"/>
    </p:cViewPr>
  </p:notesTextViewPr>
  <p:sorterViewPr>
    <p:cViewPr varScale="1">
      <p:scale>
        <a:sx n="1" d="1"/>
        <a:sy n="1" d="1"/>
      </p:scale>
      <p:origin x="0" y="-22723"/>
    </p:cViewPr>
  </p:sorterViewPr>
  <p:notesViewPr>
    <p:cSldViewPr>
      <p:cViewPr>
        <p:scale>
          <a:sx n="100" d="100"/>
          <a:sy n="100" d="100"/>
        </p:scale>
        <p:origin x="1555" y="-355"/>
      </p:cViewPr>
      <p:guideLst>
        <p:guide orient="horz" pos="2951"/>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471"/>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8471"/>
          </a:xfrm>
          <a:prstGeom prst="rect">
            <a:avLst/>
          </a:prstGeom>
        </p:spPr>
        <p:txBody>
          <a:bodyPr vert="horz" lIns="94119" tIns="47060" rIns="94119" bIns="47060" rtlCol="0"/>
          <a:lstStyle>
            <a:lvl1pPr algn="r">
              <a:defRPr sz="1200"/>
            </a:lvl1pPr>
          </a:lstStyle>
          <a:p>
            <a:fld id="{6FA0F716-67B6-40F2-ACC1-4CACB4253F34}" type="datetimeFigureOut">
              <a:rPr lang="en-US" smtClean="0"/>
              <a:pPr/>
              <a:t>7/26/2020</a:t>
            </a:fld>
            <a:endParaRPr lang="en-US"/>
          </a:p>
        </p:txBody>
      </p:sp>
      <p:sp>
        <p:nvSpPr>
          <p:cNvPr id="4" name="Footer Placeholder 3"/>
          <p:cNvSpPr>
            <a:spLocks noGrp="1"/>
          </p:cNvSpPr>
          <p:nvPr>
            <p:ph type="ftr" sz="quarter" idx="2"/>
          </p:nvPr>
        </p:nvSpPr>
        <p:spPr>
          <a:xfrm>
            <a:off x="0" y="8899328"/>
            <a:ext cx="3077739" cy="468471"/>
          </a:xfrm>
          <a:prstGeom prst="rect">
            <a:avLst/>
          </a:prstGeom>
        </p:spPr>
        <p:txBody>
          <a:bodyPr vert="horz" lIns="94119" tIns="47060" rIns="94119" bIns="47060"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899328"/>
            <a:ext cx="3077739" cy="468471"/>
          </a:xfrm>
          <a:prstGeom prst="rect">
            <a:avLst/>
          </a:prstGeom>
        </p:spPr>
        <p:txBody>
          <a:bodyPr vert="horz" lIns="94119" tIns="47060" rIns="94119" bIns="47060" rtlCol="0" anchor="b"/>
          <a:lstStyle>
            <a:lvl1pPr algn="r">
              <a:defRPr sz="1200"/>
            </a:lvl1pPr>
          </a:lstStyle>
          <a:p>
            <a:fld id="{98B9777E-F5E2-47E7-B1C1-13C09F6FC34F}" type="slidenum">
              <a:rPr lang="en-US" smtClean="0"/>
              <a:pPr/>
              <a:t>‹#›</a:t>
            </a:fld>
            <a:endParaRPr lang="en-US"/>
          </a:p>
        </p:txBody>
      </p:sp>
    </p:spTree>
    <p:extLst>
      <p:ext uri="{BB962C8B-B14F-4D97-AF65-F5344CB8AC3E}">
        <p14:creationId xmlns:p14="http://schemas.microsoft.com/office/powerpoint/2010/main" val="120758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471"/>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idx="1"/>
          </p:nvPr>
        </p:nvSpPr>
        <p:spPr>
          <a:xfrm>
            <a:off x="4023092" y="0"/>
            <a:ext cx="3077739" cy="468471"/>
          </a:xfrm>
          <a:prstGeom prst="rect">
            <a:avLst/>
          </a:prstGeom>
        </p:spPr>
        <p:txBody>
          <a:bodyPr vert="horz" lIns="94119" tIns="47060" rIns="94119" bIns="47060" rtlCol="0"/>
          <a:lstStyle>
            <a:lvl1pPr algn="r">
              <a:defRPr sz="1200"/>
            </a:lvl1pPr>
          </a:lstStyle>
          <a:p>
            <a:fld id="{B8AAA009-B313-4E16-B329-65D94F12F907}" type="datetimeFigureOut">
              <a:rPr lang="en-US" smtClean="0"/>
              <a:pPr/>
              <a:t>7/26/2020</a:t>
            </a:fld>
            <a:endParaRPr lang="en-US"/>
          </a:p>
        </p:txBody>
      </p:sp>
      <p:sp>
        <p:nvSpPr>
          <p:cNvPr id="4" name="Slide Image Placeholder 3"/>
          <p:cNvSpPr>
            <a:spLocks noGrp="1" noRot="1" noChangeAspect="1"/>
          </p:cNvSpPr>
          <p:nvPr>
            <p:ph type="sldImg" idx="2"/>
          </p:nvPr>
        </p:nvSpPr>
        <p:spPr>
          <a:xfrm>
            <a:off x="1209675" y="703263"/>
            <a:ext cx="4683125" cy="3513137"/>
          </a:xfrm>
          <a:prstGeom prst="rect">
            <a:avLst/>
          </a:prstGeom>
          <a:noFill/>
          <a:ln w="12700">
            <a:solidFill>
              <a:prstClr val="black"/>
            </a:solidFill>
          </a:ln>
        </p:spPr>
        <p:txBody>
          <a:bodyPr vert="horz" lIns="94119" tIns="47060" rIns="94119" bIns="47060" rtlCol="0" anchor="ctr"/>
          <a:lstStyle/>
          <a:p>
            <a:endParaRPr lang="en-US"/>
          </a:p>
        </p:txBody>
      </p:sp>
      <p:sp>
        <p:nvSpPr>
          <p:cNvPr id="5" name="Notes Placeholder 4"/>
          <p:cNvSpPr>
            <a:spLocks noGrp="1"/>
          </p:cNvSpPr>
          <p:nvPr>
            <p:ph type="body" sz="quarter" idx="3"/>
          </p:nvPr>
        </p:nvSpPr>
        <p:spPr>
          <a:xfrm>
            <a:off x="710248" y="4450477"/>
            <a:ext cx="5681980" cy="4216241"/>
          </a:xfrm>
          <a:prstGeom prst="rect">
            <a:avLst/>
          </a:prstGeom>
        </p:spPr>
        <p:txBody>
          <a:bodyPr vert="horz" lIns="94119" tIns="47060" rIns="94119" bIns="470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77739" cy="468471"/>
          </a:xfrm>
          <a:prstGeom prst="rect">
            <a:avLst/>
          </a:prstGeom>
        </p:spPr>
        <p:txBody>
          <a:bodyPr vert="horz" lIns="94119" tIns="47060" rIns="94119" bIns="47060"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899328"/>
            <a:ext cx="3077739" cy="468471"/>
          </a:xfrm>
          <a:prstGeom prst="rect">
            <a:avLst/>
          </a:prstGeom>
        </p:spPr>
        <p:txBody>
          <a:bodyPr vert="horz" lIns="94119" tIns="47060" rIns="94119" bIns="47060" rtlCol="0" anchor="b"/>
          <a:lstStyle>
            <a:lvl1pPr algn="r">
              <a:defRPr sz="1200"/>
            </a:lvl1pPr>
          </a:lstStyle>
          <a:p>
            <a:fld id="{C96787A0-9837-4D0A-A0EF-32C3F2377B17}" type="slidenum">
              <a:rPr lang="en-US" smtClean="0"/>
              <a:pPr/>
              <a:t>‹#›</a:t>
            </a:fld>
            <a:endParaRPr lang="en-US"/>
          </a:p>
        </p:txBody>
      </p:sp>
    </p:spTree>
    <p:extLst>
      <p:ext uri="{BB962C8B-B14F-4D97-AF65-F5344CB8AC3E}">
        <p14:creationId xmlns:p14="http://schemas.microsoft.com/office/powerpoint/2010/main" val="1751271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en.wikipedia.org/wiki/Mains_electricity"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en.wikipedia.org/wiki/Radio" TargetMode="External"/><Relationship Id="rId4" Type="http://schemas.openxmlformats.org/officeDocument/2006/relationships/hyperlink" Target="http://en.wikipedia.org/wiki/List_of_Tesla_patent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n.wikipedia.org/wiki/Jardin_des_Plante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n.wikipedia.org/wiki/Psychosomatic"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en.wikipedia.org/wiki/Maine" TargetMode="External"/><Relationship Id="rId4" Type="http://schemas.openxmlformats.org/officeDocument/2006/relationships/hyperlink" Target="http://en.wikipedia.org/wiki/Phineas_Quimby"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1</a:t>
            </a:fld>
            <a:endParaRPr lang="en-US"/>
          </a:p>
        </p:txBody>
      </p:sp>
    </p:spTree>
    <p:extLst>
      <p:ext uri="{BB962C8B-B14F-4D97-AF65-F5344CB8AC3E}">
        <p14:creationId xmlns:p14="http://schemas.microsoft.com/office/powerpoint/2010/main" val="1864815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18</a:t>
            </a:fld>
            <a:endParaRPr lang="en-US"/>
          </a:p>
        </p:txBody>
      </p:sp>
    </p:spTree>
    <p:extLst>
      <p:ext uri="{BB962C8B-B14F-4D97-AF65-F5344CB8AC3E}">
        <p14:creationId xmlns:p14="http://schemas.microsoft.com/office/powerpoint/2010/main" val="3902214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19</a:t>
            </a:fld>
            <a:endParaRPr lang="en-US"/>
          </a:p>
        </p:txBody>
      </p:sp>
    </p:spTree>
    <p:extLst>
      <p:ext uri="{BB962C8B-B14F-4D97-AF65-F5344CB8AC3E}">
        <p14:creationId xmlns:p14="http://schemas.microsoft.com/office/powerpoint/2010/main" val="3744887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23</a:t>
            </a:fld>
            <a:endParaRPr lang="en-US"/>
          </a:p>
        </p:txBody>
      </p:sp>
    </p:spTree>
    <p:extLst>
      <p:ext uri="{BB962C8B-B14F-4D97-AF65-F5344CB8AC3E}">
        <p14:creationId xmlns:p14="http://schemas.microsoft.com/office/powerpoint/2010/main" val="3513147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25</a:t>
            </a:fld>
            <a:endParaRPr lang="en-US"/>
          </a:p>
        </p:txBody>
      </p:sp>
    </p:spTree>
    <p:extLst>
      <p:ext uri="{BB962C8B-B14F-4D97-AF65-F5344CB8AC3E}">
        <p14:creationId xmlns:p14="http://schemas.microsoft.com/office/powerpoint/2010/main" val="4095526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27</a:t>
            </a:fld>
            <a:endParaRPr lang="en-US"/>
          </a:p>
        </p:txBody>
      </p:sp>
    </p:spTree>
    <p:extLst>
      <p:ext uri="{BB962C8B-B14F-4D97-AF65-F5344CB8AC3E}">
        <p14:creationId xmlns:p14="http://schemas.microsoft.com/office/powerpoint/2010/main" val="1190790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29</a:t>
            </a:fld>
            <a:endParaRPr lang="en-US"/>
          </a:p>
        </p:txBody>
      </p:sp>
    </p:spTree>
    <p:extLst>
      <p:ext uri="{BB962C8B-B14F-4D97-AF65-F5344CB8AC3E}">
        <p14:creationId xmlns:p14="http://schemas.microsoft.com/office/powerpoint/2010/main" val="4066933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30</a:t>
            </a:fld>
            <a:endParaRPr lang="en-US"/>
          </a:p>
        </p:txBody>
      </p:sp>
    </p:spTree>
    <p:extLst>
      <p:ext uri="{BB962C8B-B14F-4D97-AF65-F5344CB8AC3E}">
        <p14:creationId xmlns:p14="http://schemas.microsoft.com/office/powerpoint/2010/main" val="1264352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31</a:t>
            </a:fld>
            <a:endParaRPr lang="en-US"/>
          </a:p>
        </p:txBody>
      </p:sp>
    </p:spTree>
    <p:extLst>
      <p:ext uri="{BB962C8B-B14F-4D97-AF65-F5344CB8AC3E}">
        <p14:creationId xmlns:p14="http://schemas.microsoft.com/office/powerpoint/2010/main" val="756700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32</a:t>
            </a:fld>
            <a:endParaRPr lang="en-US"/>
          </a:p>
        </p:txBody>
      </p:sp>
    </p:spTree>
    <p:extLst>
      <p:ext uri="{BB962C8B-B14F-4D97-AF65-F5344CB8AC3E}">
        <p14:creationId xmlns:p14="http://schemas.microsoft.com/office/powerpoint/2010/main" val="140486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34</a:t>
            </a:fld>
            <a:endParaRPr lang="en-US"/>
          </a:p>
        </p:txBody>
      </p:sp>
    </p:spTree>
    <p:extLst>
      <p:ext uri="{BB962C8B-B14F-4D97-AF65-F5344CB8AC3E}">
        <p14:creationId xmlns:p14="http://schemas.microsoft.com/office/powerpoint/2010/main" val="258616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2</a:t>
            </a:fld>
            <a:endParaRPr lang="en-US"/>
          </a:p>
        </p:txBody>
      </p:sp>
    </p:spTree>
    <p:extLst>
      <p:ext uri="{BB962C8B-B14F-4D97-AF65-F5344CB8AC3E}">
        <p14:creationId xmlns:p14="http://schemas.microsoft.com/office/powerpoint/2010/main" val="1550651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35</a:t>
            </a:fld>
            <a:endParaRPr lang="en-US"/>
          </a:p>
        </p:txBody>
      </p:sp>
    </p:spTree>
    <p:extLst>
      <p:ext uri="{BB962C8B-B14F-4D97-AF65-F5344CB8AC3E}">
        <p14:creationId xmlns:p14="http://schemas.microsoft.com/office/powerpoint/2010/main" val="908383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 Star Line</a:t>
            </a:r>
          </a:p>
          <a:p>
            <a:r>
              <a:rPr lang="en-US" dirty="0"/>
              <a:t>Teutonic </a:t>
            </a:r>
          </a:p>
          <a:p>
            <a:r>
              <a:rPr lang="en-US" dirty="0"/>
              <a:t>Crossed the ocean in 5 days 20 hours – record time</a:t>
            </a:r>
          </a:p>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36</a:t>
            </a:fld>
            <a:endParaRPr lang="en-US"/>
          </a:p>
        </p:txBody>
      </p:sp>
    </p:spTree>
    <p:extLst>
      <p:ext uri="{BB962C8B-B14F-4D97-AF65-F5344CB8AC3E}">
        <p14:creationId xmlns:p14="http://schemas.microsoft.com/office/powerpoint/2010/main" val="3898910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38</a:t>
            </a:fld>
            <a:endParaRPr lang="en-US"/>
          </a:p>
        </p:txBody>
      </p:sp>
    </p:spTree>
    <p:extLst>
      <p:ext uri="{BB962C8B-B14F-4D97-AF65-F5344CB8AC3E}">
        <p14:creationId xmlns:p14="http://schemas.microsoft.com/office/powerpoint/2010/main" val="1012569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Reading the World’s Scriptures – which is the one you resonate with</a:t>
            </a:r>
          </a:p>
          <a:p>
            <a:r>
              <a:rPr lang="en-US" dirty="0"/>
              <a:t>Study it 3 times</a:t>
            </a:r>
          </a:p>
          <a:p>
            <a:endParaRPr lang="en-US" dirty="0"/>
          </a:p>
          <a:p>
            <a:r>
              <a:rPr lang="en-US" dirty="0"/>
              <a:t>Apparently she learned Greek to read original works (normal in classical education)</a:t>
            </a:r>
          </a:p>
          <a:p>
            <a:endParaRPr lang="en-US" dirty="0"/>
          </a:p>
          <a:p>
            <a:r>
              <a:rPr lang="en-US" dirty="0"/>
              <a:t>This was the time of Tesla 1856-1943</a:t>
            </a:r>
          </a:p>
          <a:p>
            <a:r>
              <a:rPr lang="en-US" dirty="0"/>
              <a:t>He was an important contributor to the birth of </a:t>
            </a:r>
            <a:r>
              <a:rPr lang="en-US" dirty="0">
                <a:hlinkClick r:id="rId3" action="ppaction://hlinkfile" tooltip="Mains electricity"/>
              </a:rPr>
              <a:t>commercial electricity</a:t>
            </a:r>
            <a:r>
              <a:rPr lang="en-US" dirty="0"/>
              <a:t>.</a:t>
            </a:r>
          </a:p>
          <a:p>
            <a:r>
              <a:rPr lang="en-US" dirty="0">
                <a:hlinkClick r:id="rId4" action="ppaction://hlinkfile" tooltip="List of Tesla patents"/>
              </a:rPr>
              <a:t>Tesla's patents</a:t>
            </a:r>
            <a:r>
              <a:rPr lang="en-US" dirty="0"/>
              <a:t> and theoretical work also formed the basis of wireless communication and the </a:t>
            </a:r>
            <a:r>
              <a:rPr lang="en-US" dirty="0">
                <a:hlinkClick r:id="rId5" action="ppaction://hlinkfile" tooltip="Radio"/>
              </a:rPr>
              <a:t>radio</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39</a:t>
            </a:fld>
            <a:endParaRPr lang="en-US"/>
          </a:p>
        </p:txBody>
      </p:sp>
    </p:spTree>
    <p:extLst>
      <p:ext uri="{BB962C8B-B14F-4D97-AF65-F5344CB8AC3E}">
        <p14:creationId xmlns:p14="http://schemas.microsoft.com/office/powerpoint/2010/main" val="116711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Born in Stockholm</a:t>
            </a:r>
          </a:p>
          <a:p>
            <a:r>
              <a:rPr lang="en-US" dirty="0"/>
              <a:t>He was an incredible scientific genius. Father Lutheran bishop – studied science, mathematics and languages achieve his PhD at 21</a:t>
            </a:r>
          </a:p>
          <a:p>
            <a:r>
              <a:rPr lang="en-US" dirty="0"/>
              <a:t>Under the patronage of the king of Sweden he travelled throughout Europe. Visiting all the capitals and imbibing all that the leaders in mathematics, geology, anatomy, physics and other sciences could give him. He considered that in science lay the germ of the knowledge of soul and spirit.</a:t>
            </a:r>
          </a:p>
          <a:p>
            <a:r>
              <a:rPr lang="en-US" dirty="0"/>
              <a:t>In 1743 a profound change overtook him. His introduction into the spiritual world, his illumination, was commenced by dreams and extraordinary visions</a:t>
            </a:r>
          </a:p>
          <a:p>
            <a:r>
              <a:rPr lang="en-US" dirty="0"/>
              <a:t>He said that the eyes of his spirit were so opened that he could see heavens and hells and converse with angels - and spirits, but all his doctrines relating to the New Church came directly from God alone.</a:t>
            </a:r>
          </a:p>
          <a:p>
            <a:r>
              <a:rPr lang="en-US" dirty="0"/>
              <a:t>Refreshed his knowledge of Hebrew and commenced his great works on the interpretation of the scriptures.</a:t>
            </a:r>
          </a:p>
          <a:p>
            <a:r>
              <a:rPr lang="en-US" dirty="0"/>
              <a:t>His </a:t>
            </a:r>
            <a:r>
              <a:rPr lang="en-US" dirty="0" err="1"/>
              <a:t>Arcana</a:t>
            </a:r>
            <a:r>
              <a:rPr lang="en-US" dirty="0"/>
              <a:t> </a:t>
            </a:r>
            <a:r>
              <a:rPr lang="en-US" dirty="0" err="1"/>
              <a:t>Coelestia</a:t>
            </a:r>
            <a:r>
              <a:rPr lang="en-US" dirty="0"/>
              <a:t> alone is over 10,000 pages </a:t>
            </a:r>
          </a:p>
          <a:p>
            <a:r>
              <a:rPr lang="en-US" dirty="0"/>
              <a:t>Correspondences</a:t>
            </a:r>
          </a:p>
          <a:p>
            <a:r>
              <a:rPr lang="en-US" dirty="0"/>
              <a:t>Live life as a spiritual man – not a natural man – always seek the spiritual meaning in everything</a:t>
            </a:r>
          </a:p>
          <a:p>
            <a:r>
              <a:rPr lang="en-US" dirty="0"/>
              <a:t>The New Church Bryn </a:t>
            </a:r>
            <a:r>
              <a:rPr lang="en-US" dirty="0" err="1"/>
              <a:t>Athyn</a:t>
            </a:r>
            <a:r>
              <a:rPr lang="en-US" dirty="0"/>
              <a:t>, PA </a:t>
            </a:r>
          </a:p>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41</a:t>
            </a:fld>
            <a:endParaRPr lang="en-US"/>
          </a:p>
        </p:txBody>
      </p:sp>
    </p:spTree>
    <p:extLst>
      <p:ext uri="{BB962C8B-B14F-4D97-AF65-F5344CB8AC3E}">
        <p14:creationId xmlns:p14="http://schemas.microsoft.com/office/powerpoint/2010/main" val="4023760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 never wrote to publish – his notes were salvaged by Julius Dresser and published</a:t>
            </a:r>
          </a:p>
          <a:p>
            <a:r>
              <a:rPr lang="en-US" dirty="0" err="1"/>
              <a:t>Quimby</a:t>
            </a:r>
            <a:r>
              <a:rPr lang="en-US" dirty="0"/>
              <a:t> was one of those incredible people who come once in a lifetime</a:t>
            </a:r>
          </a:p>
          <a:p>
            <a:r>
              <a:rPr lang="en-US" dirty="0"/>
              <a:t>A curious man – not satisfied with just making clocks – wanted to know what makes them tick. </a:t>
            </a:r>
          </a:p>
          <a:p>
            <a:r>
              <a:rPr lang="en-US" dirty="0"/>
              <a:t>He experimented  mesmerism with </a:t>
            </a:r>
            <a:r>
              <a:rPr lang="en-US" dirty="0" err="1"/>
              <a:t>Lucius</a:t>
            </a:r>
            <a:r>
              <a:rPr lang="en-US" dirty="0"/>
              <a:t> </a:t>
            </a:r>
            <a:r>
              <a:rPr lang="en-US" dirty="0" err="1"/>
              <a:t>Burkmar</a:t>
            </a:r>
            <a:r>
              <a:rPr lang="en-US" dirty="0"/>
              <a:t> who had psychic </a:t>
            </a:r>
            <a:r>
              <a:rPr lang="en-US" dirty="0" err="1"/>
              <a:t>abilites</a:t>
            </a:r>
            <a:r>
              <a:rPr lang="en-US" dirty="0"/>
              <a:t>.</a:t>
            </a:r>
          </a:p>
          <a:p>
            <a:r>
              <a:rPr lang="en-US" dirty="0" err="1"/>
              <a:t>Quimby</a:t>
            </a:r>
            <a:r>
              <a:rPr lang="en-US" dirty="0"/>
              <a:t> began to realize that it was the effect of the patient’s belief that resulted in the cure. Began to develop his own ESP. His ability to change a patient’s belief in sickness was phenomenal – he became famous all over the East Coast.</a:t>
            </a:r>
          </a:p>
          <a:p>
            <a:endParaRPr lang="en-US" dirty="0"/>
          </a:p>
          <a:p>
            <a:r>
              <a:rPr lang="en-US" dirty="0" err="1"/>
              <a:t>Quimy</a:t>
            </a:r>
            <a:r>
              <a:rPr lang="en-US" dirty="0"/>
              <a:t> did not teach but gave his patients notes to copy for themselves.</a:t>
            </a:r>
          </a:p>
          <a:p>
            <a:r>
              <a:rPr lang="en-US" dirty="0"/>
              <a:t>He claimed that his theory was not new, but was clearly illustrated in the Gospels.</a:t>
            </a:r>
          </a:p>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42</a:t>
            </a:fld>
            <a:endParaRPr lang="en-US"/>
          </a:p>
        </p:txBody>
      </p:sp>
    </p:spTree>
    <p:extLst>
      <p:ext uri="{BB962C8B-B14F-4D97-AF65-F5344CB8AC3E}">
        <p14:creationId xmlns:p14="http://schemas.microsoft.com/office/powerpoint/2010/main" val="985736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Travelled widely spent most of his life as a teacher and minister.</a:t>
            </a:r>
          </a:p>
          <a:p>
            <a:endParaRPr lang="en-US" dirty="0"/>
          </a:p>
          <a:p>
            <a:r>
              <a:rPr lang="en-US" dirty="0"/>
              <a:t>He went on to Paris, where he visited the </a:t>
            </a:r>
            <a:r>
              <a:rPr lang="en-US" dirty="0" err="1">
                <a:hlinkClick r:id="rId3" action="ppaction://hlinkfile" tooltip="Jardin des Plantes"/>
              </a:rPr>
              <a:t>Jardin</a:t>
            </a:r>
            <a:r>
              <a:rPr lang="en-US" dirty="0">
                <a:hlinkClick r:id="rId3" action="ppaction://hlinkfile" tooltip="Jardin des Plantes"/>
              </a:rPr>
              <a:t> des </a:t>
            </a:r>
            <a:r>
              <a:rPr lang="en-US" dirty="0" err="1">
                <a:hlinkClick r:id="rId3" action="ppaction://hlinkfile" tooltip="Jardin des Plantes"/>
              </a:rPr>
              <a:t>Plantes</a:t>
            </a:r>
            <a:r>
              <a:rPr lang="en-US" dirty="0"/>
              <a:t>. He was greatly moved by the organization of plants according to </a:t>
            </a:r>
            <a:r>
              <a:rPr lang="en-US" dirty="0" err="1"/>
              <a:t>Jussieu's</a:t>
            </a:r>
            <a:r>
              <a:rPr lang="en-US" dirty="0"/>
              <a:t> system of classification, and the way all such objects were related and connected. Emerson's moment of insight into the interconnectedness of things in the </a:t>
            </a:r>
            <a:r>
              <a:rPr lang="en-US" dirty="0" err="1"/>
              <a:t>Jardin</a:t>
            </a:r>
            <a:r>
              <a:rPr lang="en-US" dirty="0"/>
              <a:t> des </a:t>
            </a:r>
            <a:r>
              <a:rPr lang="en-US" dirty="0" err="1"/>
              <a:t>Plantes</a:t>
            </a:r>
            <a:r>
              <a:rPr lang="en-US" dirty="0"/>
              <a:t> was a moment of almost visionary intensity that pointed him away from theology and toward science.</a:t>
            </a:r>
            <a:endParaRPr lang="en-US" baseline="30000" dirty="0"/>
          </a:p>
          <a:p>
            <a:endParaRPr lang="en-US" dirty="0"/>
          </a:p>
          <a:p>
            <a:r>
              <a:rPr lang="en-US" dirty="0"/>
              <a:t>Seeing the budding Lyceum movement, which provided lectures on all sorts of topics, Emerson saw a possible career as a lecturer. On November 5, 1833, he made the first of what would eventually be some 1,500 lectures, discussing The Uses of Natural History in Boston. This was an expanded account of his experience in Paris.</a:t>
            </a:r>
            <a:r>
              <a:rPr lang="en-US" baseline="30000" dirty="0">
                <a:hlinkClick r:id="" action="ppaction://hlinkfile"/>
              </a:rPr>
              <a:t>[43]</a:t>
            </a:r>
            <a:r>
              <a:rPr lang="en-US" dirty="0"/>
              <a:t> In this lecture, he set out some of his important beliefs and the ideas he would later develop in his first published essay Nature:</a:t>
            </a:r>
          </a:p>
          <a:p>
            <a:r>
              <a:rPr lang="en-US" dirty="0"/>
              <a:t>Nature is a language and every new fact one learns is a new word; but it is not a language taken to pieces and dead in the dictionary, but the language put together into a most significant and universal sense. I wish to learn this language, not that I may know a new grammar, but that I may read the great book that is written in that tongue.</a:t>
            </a:r>
            <a:r>
              <a:rPr lang="en-US" baseline="30000" dirty="0">
                <a:hlinkClick r:id="" action="ppaction://hlinkfile"/>
              </a:rPr>
              <a:t>[44]</a:t>
            </a:r>
            <a:endParaRPr lang="en-US" dirty="0"/>
          </a:p>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44</a:t>
            </a:fld>
            <a:endParaRPr lang="en-US"/>
          </a:p>
        </p:txBody>
      </p:sp>
    </p:spTree>
    <p:extLst>
      <p:ext uri="{BB962C8B-B14F-4D97-AF65-F5344CB8AC3E}">
        <p14:creationId xmlns:p14="http://schemas.microsoft.com/office/powerpoint/2010/main" val="954888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farmer’s son but prepared for college at 17</a:t>
            </a:r>
          </a:p>
          <a:p>
            <a:r>
              <a:rPr lang="en-US" dirty="0"/>
              <a:t>Became a Methodist minister – greatly esteemed</a:t>
            </a:r>
          </a:p>
          <a:p>
            <a:r>
              <a:rPr lang="en-US" dirty="0"/>
              <a:t>Started experimenting with healing/mental healing and psychotherapy</a:t>
            </a:r>
          </a:p>
          <a:p>
            <a:r>
              <a:rPr lang="en-US" dirty="0"/>
              <a:t>Joined Swedenborg church</a:t>
            </a:r>
          </a:p>
          <a:p>
            <a:r>
              <a:rPr lang="en-US" dirty="0"/>
              <a:t>Started writing books </a:t>
            </a:r>
          </a:p>
          <a:p>
            <a:r>
              <a:rPr lang="en-US" dirty="0"/>
              <a:t>In 1860 he was already well immersed in the power of the mind- and had used it to help heal some of his own afflictions</a:t>
            </a:r>
          </a:p>
          <a:p>
            <a:r>
              <a:rPr lang="en-US" dirty="0"/>
              <a:t>Sought healing from </a:t>
            </a:r>
            <a:r>
              <a:rPr lang="en-US" dirty="0" err="1"/>
              <a:t>Quimby</a:t>
            </a:r>
            <a:r>
              <a:rPr lang="en-US" dirty="0"/>
              <a:t> 1863</a:t>
            </a:r>
          </a:p>
          <a:p>
            <a:r>
              <a:rPr lang="en-US" dirty="0"/>
              <a:t>After two visits and his understanding of </a:t>
            </a:r>
            <a:r>
              <a:rPr lang="en-US" dirty="0" err="1"/>
              <a:t>Swedenborgian</a:t>
            </a:r>
            <a:r>
              <a:rPr lang="en-US" dirty="0"/>
              <a:t> Theology he started his own healing practice.</a:t>
            </a:r>
          </a:p>
          <a:p>
            <a:r>
              <a:rPr lang="en-US" dirty="0"/>
              <a:t>Wrote quite a few books between 1863 and 1886</a:t>
            </a:r>
          </a:p>
          <a:p>
            <a:r>
              <a:rPr lang="en-US" dirty="0"/>
              <a:t>His works give practical instruction and concepts that have been the foundation of the New Thought movement as carried on by Emma Curtis Hopkins</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45</a:t>
            </a:fld>
            <a:endParaRPr lang="en-US"/>
          </a:p>
        </p:txBody>
      </p:sp>
    </p:spTree>
    <p:extLst>
      <p:ext uri="{BB962C8B-B14F-4D97-AF65-F5344CB8AC3E}">
        <p14:creationId xmlns:p14="http://schemas.microsoft.com/office/powerpoint/2010/main" val="1393721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fragile child, Mary Baker Eddy suffered from a number of physical complaints. The exact nature of these illnesses, and their possible </a:t>
            </a:r>
            <a:r>
              <a:rPr lang="en-US" dirty="0">
                <a:hlinkClick r:id="rId3" action="ppaction://hlinkfile" tooltip="Psychosomatic"/>
              </a:rPr>
              <a:t>psychosomatic</a:t>
            </a:r>
            <a:r>
              <a:rPr lang="en-US" dirty="0"/>
              <a:t> or hysterical.</a:t>
            </a:r>
          </a:p>
          <a:p>
            <a:r>
              <a:rPr lang="en-US" dirty="0"/>
              <a:t>In an effort to find health in her adult years, she tried various medical experiments including homeopathy, </a:t>
            </a:r>
            <a:r>
              <a:rPr lang="en-US" dirty="0" err="1"/>
              <a:t>allopathy</a:t>
            </a:r>
            <a:r>
              <a:rPr lang="en-US" dirty="0"/>
              <a:t>, dietary cures, mesmerism, </a:t>
            </a:r>
            <a:r>
              <a:rPr lang="en-US" dirty="0" err="1"/>
              <a:t>hydropathy</a:t>
            </a:r>
            <a:r>
              <a:rPr lang="en-US" dirty="0"/>
              <a:t>, and other popular “cures” of the day.</a:t>
            </a:r>
            <a:r>
              <a:rPr lang="en-US" baseline="30000" dirty="0">
                <a:hlinkClick r:id="" action="ppaction://hlinkfile"/>
              </a:rPr>
              <a:t>[10]</a:t>
            </a:r>
            <a:r>
              <a:rPr lang="en-US" dirty="0"/>
              <a:t> None of those methods brought lasting health.</a:t>
            </a:r>
            <a:r>
              <a:rPr lang="en-US" baseline="30000" dirty="0">
                <a:hlinkClick r:id="" action="ppaction://hlinkfile"/>
              </a:rPr>
              <a:t>[11]</a:t>
            </a:r>
            <a:endParaRPr lang="en-US" baseline="30000" dirty="0"/>
          </a:p>
          <a:p>
            <a:endParaRPr lang="en-US" baseline="30000" dirty="0"/>
          </a:p>
          <a:p>
            <a:r>
              <a:rPr lang="en-US" dirty="0"/>
              <a:t>In October 1862 she became a patient of </a:t>
            </a:r>
            <a:r>
              <a:rPr lang="en-US" dirty="0" err="1">
                <a:hlinkClick r:id="rId4" action="ppaction://hlinkfile" tooltip="Phineas Quimby"/>
              </a:rPr>
              <a:t>Phineas</a:t>
            </a:r>
            <a:r>
              <a:rPr lang="en-US" dirty="0">
                <a:hlinkClick r:id="rId4" action="ppaction://hlinkfile" tooltip="Phineas Quimby"/>
              </a:rPr>
              <a:t> </a:t>
            </a:r>
            <a:r>
              <a:rPr lang="en-US" dirty="0" err="1">
                <a:hlinkClick r:id="rId4" action="ppaction://hlinkfile" tooltip="Phineas Quimby"/>
              </a:rPr>
              <a:t>Quimby</a:t>
            </a:r>
            <a:r>
              <a:rPr lang="en-US" dirty="0"/>
              <a:t>, a magnetic healer from </a:t>
            </a:r>
            <a:r>
              <a:rPr lang="en-US" dirty="0">
                <a:hlinkClick r:id="rId5" action="ppaction://hlinkfile" tooltip="Maine"/>
              </a:rPr>
              <a:t>Maine</a:t>
            </a:r>
            <a:r>
              <a:rPr lang="en-US" dirty="0"/>
              <a:t>. She benefited temporarily by his treatment</a:t>
            </a:r>
            <a:r>
              <a:rPr lang="en-US" baseline="30000" dirty="0">
                <a:hlinkClick r:id="" action="ppaction://hlinkfile"/>
              </a:rPr>
              <a:t>[12]</a:t>
            </a:r>
            <a:r>
              <a:rPr lang="en-US" dirty="0"/>
              <a:t> and it is said by </a:t>
            </a:r>
            <a:r>
              <a:rPr lang="en-US" dirty="0" err="1"/>
              <a:t>Quimby's</a:t>
            </a:r>
            <a:r>
              <a:rPr lang="en-US" dirty="0"/>
              <a:t> supporters that his beliefs influenced her later thinking and writing.</a:t>
            </a:r>
          </a:p>
          <a:p>
            <a:r>
              <a:rPr lang="en-US" dirty="0"/>
              <a:t>She was the founder of Christian Science and wrote Science and Health. </a:t>
            </a:r>
          </a:p>
          <a:p>
            <a:r>
              <a:rPr lang="en-US" dirty="0"/>
              <a:t>In 1883 ECH met MBE and subsequently went to Boston to enroll in class</a:t>
            </a:r>
          </a:p>
          <a:p>
            <a:r>
              <a:rPr lang="en-US" dirty="0"/>
              <a:t>She took one class and became the Editor of the Journal of Christian Science</a:t>
            </a:r>
          </a:p>
          <a:p>
            <a:r>
              <a:rPr lang="en-US" dirty="0"/>
              <a:t>MBE and ECH parted ways because of a disagreement mostly over an article Emma wrote “God’s Omnipresence.”</a:t>
            </a:r>
          </a:p>
          <a:p>
            <a:r>
              <a:rPr lang="en-US" dirty="0"/>
              <a:t>MBE wanted to own the name Christian Science which was considered generic at the time – based on the Primitive Christianity of Jesus of Nazareth and the wisdom of his inheritance from the sages of the past.</a:t>
            </a:r>
          </a:p>
          <a:p>
            <a:endParaRPr lang="en-US" dirty="0"/>
          </a:p>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46</a:t>
            </a:fld>
            <a:endParaRPr lang="en-US"/>
          </a:p>
        </p:txBody>
      </p:sp>
    </p:spTree>
    <p:extLst>
      <p:ext uri="{BB962C8B-B14F-4D97-AF65-F5344CB8AC3E}">
        <p14:creationId xmlns:p14="http://schemas.microsoft.com/office/powerpoint/2010/main" val="3852996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47</a:t>
            </a:fld>
            <a:endParaRPr lang="en-US"/>
          </a:p>
        </p:txBody>
      </p:sp>
    </p:spTree>
    <p:extLst>
      <p:ext uri="{BB962C8B-B14F-4D97-AF65-F5344CB8AC3E}">
        <p14:creationId xmlns:p14="http://schemas.microsoft.com/office/powerpoint/2010/main" val="130052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3</a:t>
            </a:fld>
            <a:endParaRPr lang="en-US"/>
          </a:p>
        </p:txBody>
      </p:sp>
    </p:spTree>
    <p:extLst>
      <p:ext uri="{BB962C8B-B14F-4D97-AF65-F5344CB8AC3E}">
        <p14:creationId xmlns:p14="http://schemas.microsoft.com/office/powerpoint/2010/main" val="3572111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50</a:t>
            </a:fld>
            <a:endParaRPr lang="en-US"/>
          </a:p>
        </p:txBody>
      </p:sp>
    </p:spTree>
    <p:extLst>
      <p:ext uri="{BB962C8B-B14F-4D97-AF65-F5344CB8AC3E}">
        <p14:creationId xmlns:p14="http://schemas.microsoft.com/office/powerpoint/2010/main" val="923655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51</a:t>
            </a:fld>
            <a:endParaRPr lang="en-US"/>
          </a:p>
        </p:txBody>
      </p:sp>
    </p:spTree>
    <p:extLst>
      <p:ext uri="{BB962C8B-B14F-4D97-AF65-F5344CB8AC3E}">
        <p14:creationId xmlns:p14="http://schemas.microsoft.com/office/powerpoint/2010/main" val="3072266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53</a:t>
            </a:fld>
            <a:endParaRPr lang="en-US"/>
          </a:p>
        </p:txBody>
      </p:sp>
    </p:spTree>
    <p:extLst>
      <p:ext uri="{BB962C8B-B14F-4D97-AF65-F5344CB8AC3E}">
        <p14:creationId xmlns:p14="http://schemas.microsoft.com/office/powerpoint/2010/main" val="96317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55</a:t>
            </a:fld>
            <a:endParaRPr lang="en-US"/>
          </a:p>
        </p:txBody>
      </p:sp>
    </p:spTree>
    <p:extLst>
      <p:ext uri="{BB962C8B-B14F-4D97-AF65-F5344CB8AC3E}">
        <p14:creationId xmlns:p14="http://schemas.microsoft.com/office/powerpoint/2010/main" val="1201403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58</a:t>
            </a:fld>
            <a:endParaRPr lang="en-US"/>
          </a:p>
        </p:txBody>
      </p:sp>
    </p:spTree>
    <p:extLst>
      <p:ext uri="{BB962C8B-B14F-4D97-AF65-F5344CB8AC3E}">
        <p14:creationId xmlns:p14="http://schemas.microsoft.com/office/powerpoint/2010/main" val="2682035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1924, Ernest Holmes spoke of Emma in a recording and said that "S</a:t>
            </a:r>
            <a:r>
              <a:rPr lang="en-US" i="1" dirty="0"/>
              <a:t>he was the flame that ignited Murray in New York, the </a:t>
            </a:r>
            <a:r>
              <a:rPr lang="en-US" i="1" dirty="0" err="1"/>
              <a:t>Fillmores</a:t>
            </a:r>
            <a:r>
              <a:rPr lang="en-US" i="1" dirty="0"/>
              <a:t> in Kansas City, the Brooks sisters in Denver, the </a:t>
            </a:r>
            <a:r>
              <a:rPr lang="en-US" i="1" dirty="0" err="1"/>
              <a:t>Rix</a:t>
            </a:r>
            <a:r>
              <a:rPr lang="en-US" i="1" dirty="0"/>
              <a:t> sisters in California and </a:t>
            </a:r>
            <a:r>
              <a:rPr lang="en-US" i="1" dirty="0" err="1"/>
              <a:t>Burnell</a:t>
            </a:r>
            <a:r>
              <a:rPr lang="en-US" i="1" dirty="0"/>
              <a:t> in Los Angeles, and they in turn had given light to America and the world." The value of the teachings of Emma Curtis Hopkins, Ernest felt, was the fact that she had not only experienced the consciousness of the mystic herself but imparted spiritual conviction in such a way as to awaken a  corresponding consciousness in her students... She offered no debate: "What she said was it and that was that; and like some ancient </a:t>
            </a:r>
            <a:r>
              <a:rPr lang="en-US" i="1" dirty="0" err="1"/>
              <a:t>seeress</a:t>
            </a:r>
            <a:r>
              <a:rPr lang="en-US" i="1" dirty="0"/>
              <a:t>, dispassionate but not cold, she powered it with a conviction so great that it imparted something — a definite impartation, in fact, so great that at times it was almost like a wind, like the 'psychic breeze,' a phenomenon familiar to inquirers. It was something alive, animated and inspiring. It was due neither to her words nor to her manner. She awakened an awe which was at once personal and impersonal, identified with her and yet something more."**</a:t>
            </a:r>
            <a:r>
              <a:rPr lang="en-US" dirty="0"/>
              <a:t> </a:t>
            </a:r>
          </a:p>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59</a:t>
            </a:fld>
            <a:endParaRPr lang="en-US"/>
          </a:p>
        </p:txBody>
      </p:sp>
    </p:spTree>
    <p:extLst>
      <p:ext uri="{BB962C8B-B14F-4D97-AF65-F5344CB8AC3E}">
        <p14:creationId xmlns:p14="http://schemas.microsoft.com/office/powerpoint/2010/main" val="2553030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62</a:t>
            </a:fld>
            <a:endParaRPr lang="en-US"/>
          </a:p>
        </p:txBody>
      </p:sp>
    </p:spTree>
    <p:extLst>
      <p:ext uri="{BB962C8B-B14F-4D97-AF65-F5344CB8AC3E}">
        <p14:creationId xmlns:p14="http://schemas.microsoft.com/office/powerpoint/2010/main" val="1405986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63</a:t>
            </a:fld>
            <a:endParaRPr lang="en-US"/>
          </a:p>
        </p:txBody>
      </p:sp>
    </p:spTree>
    <p:extLst>
      <p:ext uri="{BB962C8B-B14F-4D97-AF65-F5344CB8AC3E}">
        <p14:creationId xmlns:p14="http://schemas.microsoft.com/office/powerpoint/2010/main" val="3060097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64</a:t>
            </a:fld>
            <a:endParaRPr lang="en-US"/>
          </a:p>
        </p:txBody>
      </p:sp>
    </p:spTree>
    <p:extLst>
      <p:ext uri="{BB962C8B-B14F-4D97-AF65-F5344CB8AC3E}">
        <p14:creationId xmlns:p14="http://schemas.microsoft.com/office/powerpoint/2010/main" val="3413001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66</a:t>
            </a:fld>
            <a:endParaRPr lang="en-US"/>
          </a:p>
        </p:txBody>
      </p:sp>
    </p:spTree>
    <p:extLst>
      <p:ext uri="{BB962C8B-B14F-4D97-AF65-F5344CB8AC3E}">
        <p14:creationId xmlns:p14="http://schemas.microsoft.com/office/powerpoint/2010/main" val="386491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4</a:t>
            </a:fld>
            <a:endParaRPr lang="en-US"/>
          </a:p>
        </p:txBody>
      </p:sp>
    </p:spTree>
    <p:extLst>
      <p:ext uri="{BB962C8B-B14F-4D97-AF65-F5344CB8AC3E}">
        <p14:creationId xmlns:p14="http://schemas.microsoft.com/office/powerpoint/2010/main" val="1012063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67</a:t>
            </a:fld>
            <a:endParaRPr lang="en-US"/>
          </a:p>
        </p:txBody>
      </p:sp>
    </p:spTree>
    <p:extLst>
      <p:ext uri="{BB962C8B-B14F-4D97-AF65-F5344CB8AC3E}">
        <p14:creationId xmlns:p14="http://schemas.microsoft.com/office/powerpoint/2010/main" val="750344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75</a:t>
            </a:fld>
            <a:endParaRPr lang="en-US"/>
          </a:p>
        </p:txBody>
      </p:sp>
    </p:spTree>
    <p:extLst>
      <p:ext uri="{BB962C8B-B14F-4D97-AF65-F5344CB8AC3E}">
        <p14:creationId xmlns:p14="http://schemas.microsoft.com/office/powerpoint/2010/main" val="1148791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82</a:t>
            </a:fld>
            <a:endParaRPr lang="en-US"/>
          </a:p>
        </p:txBody>
      </p:sp>
    </p:spTree>
    <p:extLst>
      <p:ext uri="{BB962C8B-B14F-4D97-AF65-F5344CB8AC3E}">
        <p14:creationId xmlns:p14="http://schemas.microsoft.com/office/powerpoint/2010/main" val="979875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Sacred Books of all ages mention three sciences: Material, Mental, and Mystical.</a:t>
            </a:r>
          </a:p>
          <a:p>
            <a:r>
              <a:rPr lang="en-US" dirty="0"/>
              <a:t> </a:t>
            </a:r>
          </a:p>
          <a:p>
            <a:r>
              <a:rPr lang="en-US" dirty="0"/>
              <a:t>Material Science declares laws that are sure, such as that iron sharpens iron and hydrogen and oxygen clashing together fall into thirst-quenching waters. </a:t>
            </a:r>
          </a:p>
          <a:p>
            <a:r>
              <a:rPr lang="en-US" dirty="0"/>
              <a:t> </a:t>
            </a:r>
          </a:p>
          <a:p>
            <a:r>
              <a:rPr lang="en-US" dirty="0"/>
              <a:t>The Sacred Books proclaim a Mental Science to which the world can subscribe as, “All that we are is made up of our thought.”</a:t>
            </a:r>
          </a:p>
          <a:p>
            <a:r>
              <a:rPr lang="en-US" dirty="0"/>
              <a:t> </a:t>
            </a:r>
          </a:p>
          <a:p>
            <a:r>
              <a:rPr lang="en-US" dirty="0"/>
              <a:t>Mystical Science announces the miracles of “</a:t>
            </a:r>
            <a:r>
              <a:rPr lang="en-US" dirty="0" err="1"/>
              <a:t>Predi­cateless</a:t>
            </a:r>
            <a:r>
              <a:rPr lang="en-US" dirty="0"/>
              <a:t> Being” setting the ways of matter at naught, and nullifying the thoughts of mind:</a:t>
            </a:r>
          </a:p>
          <a:p>
            <a:r>
              <a:rPr lang="en-US" dirty="0"/>
              <a:t>“The flesh </a:t>
            </a:r>
            <a:r>
              <a:rPr lang="en-US" dirty="0" err="1"/>
              <a:t>profiteth</a:t>
            </a:r>
            <a:r>
              <a:rPr lang="en-US" dirty="0"/>
              <a:t> nothing.”(</a:t>
            </a:r>
            <a:r>
              <a:rPr lang="en-US" dirty="0" err="1"/>
              <a:t>Jn</a:t>
            </a:r>
            <a:r>
              <a:rPr lang="en-US" dirty="0"/>
              <a:t> 6:63) </a:t>
            </a:r>
          </a:p>
          <a:p>
            <a:r>
              <a:rPr lang="en-US" dirty="0"/>
              <a:t>“Take no thought.”(Matt 6:25, 34, Matt 10:19, Mk 13:11)</a:t>
            </a:r>
          </a:p>
          <a:p>
            <a:r>
              <a:rPr lang="en-US" dirty="0"/>
              <a:t>“In such an hour as ye think not.”(Matt 24:44, Luke 12:40)</a:t>
            </a:r>
          </a:p>
          <a:p>
            <a:r>
              <a:rPr lang="en-US" dirty="0"/>
              <a:t> </a:t>
            </a:r>
          </a:p>
          <a:p>
            <a:r>
              <a:rPr lang="en-US" dirty="0"/>
              <a:t>Mystical Science is a chalice of golden wine passed along to the children of earth by John’s angels of the Apoca­lypse. It is a new song for the hearts of the Children of the New Age. ECH</a:t>
            </a:r>
          </a:p>
        </p:txBody>
      </p:sp>
      <p:sp>
        <p:nvSpPr>
          <p:cNvPr id="4" name="Slide Number Placeholder 3"/>
          <p:cNvSpPr>
            <a:spLocks noGrp="1"/>
          </p:cNvSpPr>
          <p:nvPr>
            <p:ph type="sldNum" sz="quarter" idx="10"/>
          </p:nvPr>
        </p:nvSpPr>
        <p:spPr/>
        <p:txBody>
          <a:bodyPr/>
          <a:lstStyle/>
          <a:p>
            <a:fld id="{C96787A0-9837-4D0A-A0EF-32C3F2377B17}" type="slidenum">
              <a:rPr lang="en-US" smtClean="0"/>
              <a:pPr/>
              <a:t>83</a:t>
            </a:fld>
            <a:endParaRPr lang="en-US"/>
          </a:p>
        </p:txBody>
      </p:sp>
    </p:spTree>
    <p:extLst>
      <p:ext uri="{BB962C8B-B14F-4D97-AF65-F5344CB8AC3E}">
        <p14:creationId xmlns:p14="http://schemas.microsoft.com/office/powerpoint/2010/main" val="2402565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solidFill>
                  <a:srgbClr val="FF0000"/>
                </a:solidFill>
              </a:rPr>
              <a:t>THE WORD</a:t>
            </a:r>
            <a:r>
              <a:rPr lang="en-US" sz="1400" dirty="0"/>
              <a:t>: Statement of Being only God, repentance</a:t>
            </a:r>
          </a:p>
          <a:p>
            <a:r>
              <a:rPr lang="en-US" sz="1400" dirty="0">
                <a:solidFill>
                  <a:srgbClr val="FF0000"/>
                </a:solidFill>
              </a:rPr>
              <a:t>DENIALS</a:t>
            </a:r>
            <a:r>
              <a:rPr lang="en-US" sz="1400" dirty="0"/>
              <a:t>: Remission, Freedom from faults, appearances, nothing but God</a:t>
            </a:r>
          </a:p>
          <a:p>
            <a:r>
              <a:rPr lang="en-US" sz="1400" dirty="0">
                <a:solidFill>
                  <a:srgbClr val="FF0000"/>
                </a:solidFill>
              </a:rPr>
              <a:t>AFFIRMATION</a:t>
            </a:r>
            <a:r>
              <a:rPr lang="en-US" sz="1400" dirty="0"/>
              <a:t>S: Forgiveness, giving </a:t>
            </a:r>
            <a:r>
              <a:rPr lang="en-US" sz="1400" dirty="0" err="1"/>
              <a:t>ourself</a:t>
            </a:r>
            <a:r>
              <a:rPr lang="en-US" sz="1400" dirty="0"/>
              <a:t> to God- all is good or God</a:t>
            </a:r>
          </a:p>
          <a:p>
            <a:r>
              <a:rPr lang="en-US" sz="1400" dirty="0">
                <a:solidFill>
                  <a:srgbClr val="FF0000"/>
                </a:solidFill>
              </a:rPr>
              <a:t>FAITH</a:t>
            </a:r>
            <a:r>
              <a:rPr lang="en-US" sz="1400" dirty="0"/>
              <a:t>: Knowingness, confidence, God as Truth</a:t>
            </a:r>
          </a:p>
          <a:p>
            <a:r>
              <a:rPr lang="en-US" sz="1400" dirty="0">
                <a:solidFill>
                  <a:srgbClr val="FF0000"/>
                </a:solidFill>
              </a:rPr>
              <a:t>WORKS</a:t>
            </a:r>
            <a:r>
              <a:rPr lang="en-US" sz="1400" dirty="0"/>
              <a:t>: The work of mind having faith in God</a:t>
            </a:r>
          </a:p>
          <a:p>
            <a:r>
              <a:rPr lang="en-US" sz="1400" dirty="0">
                <a:solidFill>
                  <a:srgbClr val="FF0000"/>
                </a:solidFill>
              </a:rPr>
              <a:t>UNDERSTANDING</a:t>
            </a:r>
            <a:r>
              <a:rPr lang="en-US" sz="1400" dirty="0"/>
              <a:t>: Understanding the way things work, God is us, wisdom</a:t>
            </a:r>
          </a:p>
          <a:p>
            <a:r>
              <a:rPr lang="en-US" sz="1400" dirty="0">
                <a:solidFill>
                  <a:srgbClr val="FF0000"/>
                </a:solidFill>
              </a:rPr>
              <a:t>HERITAGE</a:t>
            </a:r>
            <a:r>
              <a:rPr lang="en-US" sz="1400" dirty="0"/>
              <a:t>: there is no origin of creation except in spirit</a:t>
            </a:r>
          </a:p>
          <a:p>
            <a:r>
              <a:rPr lang="en-US" sz="1400" dirty="0">
                <a:solidFill>
                  <a:srgbClr val="FF0000"/>
                </a:solidFill>
              </a:rPr>
              <a:t>TRUTH</a:t>
            </a:r>
            <a:r>
              <a:rPr lang="en-US" sz="1400" dirty="0"/>
              <a:t>: Rending the veil, finding perfection, looking past appearances</a:t>
            </a:r>
          </a:p>
          <a:p>
            <a:r>
              <a:rPr lang="en-US" sz="1400" dirty="0">
                <a:solidFill>
                  <a:srgbClr val="FF0000"/>
                </a:solidFill>
              </a:rPr>
              <a:t>RIGHTEOUS JUDGMENT</a:t>
            </a:r>
            <a:r>
              <a:rPr lang="en-US" sz="1400" dirty="0"/>
              <a:t>: goodness or God-</a:t>
            </a:r>
            <a:r>
              <a:rPr lang="en-US" sz="1400" dirty="0" err="1"/>
              <a:t>ness</a:t>
            </a:r>
            <a:r>
              <a:rPr lang="en-US" sz="1400" dirty="0"/>
              <a:t> in all – seeing right action, holiness</a:t>
            </a:r>
          </a:p>
          <a:p>
            <a:r>
              <a:rPr lang="en-US" sz="1400" dirty="0">
                <a:solidFill>
                  <a:srgbClr val="FF0000"/>
                </a:solidFill>
              </a:rPr>
              <a:t>SELF IN ALL</a:t>
            </a:r>
            <a:r>
              <a:rPr lang="en-US" sz="1400" dirty="0"/>
              <a:t>: Fearlessness, oneness, joy, peace within, giving self to God</a:t>
            </a:r>
          </a:p>
          <a:p>
            <a:r>
              <a:rPr lang="en-US" sz="1400" dirty="0">
                <a:solidFill>
                  <a:srgbClr val="FF0000"/>
                </a:solidFill>
              </a:rPr>
              <a:t>HIGHEST SPIRITUAL UNDERSTANDING</a:t>
            </a:r>
            <a:r>
              <a:rPr lang="en-US" sz="1400" dirty="0"/>
              <a:t>: the way of wisdom , living up to your highest spiritual understanding, believing in your own perfection, oneness, crossing the bar</a:t>
            </a:r>
          </a:p>
          <a:p>
            <a:r>
              <a:rPr lang="en-US" sz="1400" dirty="0">
                <a:solidFill>
                  <a:srgbClr val="FF0000"/>
                </a:solidFill>
              </a:rPr>
              <a:t>BEINGNESS-PRAISE</a:t>
            </a:r>
            <a:r>
              <a:rPr lang="en-US" sz="1400" dirty="0"/>
              <a:t>: the crown of glory, being completely one with God, knowing you are God, Praise</a:t>
            </a:r>
          </a:p>
        </p:txBody>
      </p:sp>
      <p:sp>
        <p:nvSpPr>
          <p:cNvPr id="4" name="Slide Number Placeholder 3"/>
          <p:cNvSpPr>
            <a:spLocks noGrp="1"/>
          </p:cNvSpPr>
          <p:nvPr>
            <p:ph type="sldNum" sz="quarter" idx="10"/>
          </p:nvPr>
        </p:nvSpPr>
        <p:spPr/>
        <p:txBody>
          <a:bodyPr/>
          <a:lstStyle/>
          <a:p>
            <a:fld id="{C96787A0-9837-4D0A-A0EF-32C3F2377B17}" type="slidenum">
              <a:rPr lang="en-US" smtClean="0"/>
              <a:pPr/>
              <a:t>84</a:t>
            </a:fld>
            <a:endParaRPr lang="en-US"/>
          </a:p>
        </p:txBody>
      </p:sp>
    </p:spTree>
    <p:extLst>
      <p:ext uri="{BB962C8B-B14F-4D97-AF65-F5344CB8AC3E}">
        <p14:creationId xmlns:p14="http://schemas.microsoft.com/office/powerpoint/2010/main" val="2060971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86</a:t>
            </a:fld>
            <a:endParaRPr lang="en-US"/>
          </a:p>
        </p:txBody>
      </p:sp>
    </p:spTree>
    <p:extLst>
      <p:ext uri="{BB962C8B-B14F-4D97-AF65-F5344CB8AC3E}">
        <p14:creationId xmlns:p14="http://schemas.microsoft.com/office/powerpoint/2010/main" val="1877059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89</a:t>
            </a:fld>
            <a:endParaRPr lang="en-US"/>
          </a:p>
        </p:txBody>
      </p:sp>
    </p:spTree>
    <p:extLst>
      <p:ext uri="{BB962C8B-B14F-4D97-AF65-F5344CB8AC3E}">
        <p14:creationId xmlns:p14="http://schemas.microsoft.com/office/powerpoint/2010/main" val="106383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787A0-9837-4D0A-A0EF-32C3F2377B17}" type="slidenum">
              <a:rPr lang="en-US" smtClean="0"/>
              <a:pPr/>
              <a:t>90</a:t>
            </a:fld>
            <a:endParaRPr lang="en-US"/>
          </a:p>
        </p:txBody>
      </p:sp>
    </p:spTree>
    <p:extLst>
      <p:ext uri="{BB962C8B-B14F-4D97-AF65-F5344CB8AC3E}">
        <p14:creationId xmlns:p14="http://schemas.microsoft.com/office/powerpoint/2010/main" val="3064117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91</a:t>
            </a:fld>
            <a:endParaRPr lang="en-US"/>
          </a:p>
        </p:txBody>
      </p:sp>
    </p:spTree>
    <p:extLst>
      <p:ext uri="{BB962C8B-B14F-4D97-AF65-F5344CB8AC3E}">
        <p14:creationId xmlns:p14="http://schemas.microsoft.com/office/powerpoint/2010/main" val="3992013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Born of God –  Born of God –  Born of God!</a:t>
            </a:r>
          </a:p>
          <a:p>
            <a:r>
              <a:rPr lang="en-US" dirty="0"/>
              <a:t>My thoughts are born of God.</a:t>
            </a:r>
          </a:p>
          <a:p>
            <a:r>
              <a:rPr lang="en-US" dirty="0"/>
              <a:t>My words are born of God.</a:t>
            </a:r>
          </a:p>
          <a:p>
            <a:r>
              <a:rPr lang="en-US" dirty="0"/>
              <a:t>My will is born of God.</a:t>
            </a:r>
          </a:p>
          <a:p>
            <a:r>
              <a:rPr lang="en-US" dirty="0"/>
              <a:t>My actions are born of God.</a:t>
            </a:r>
          </a:p>
          <a:p>
            <a:r>
              <a:rPr lang="en-US" dirty="0"/>
              <a:t>This is truth.</a:t>
            </a:r>
          </a:p>
          <a:p>
            <a:r>
              <a:rPr lang="en-US" dirty="0"/>
              <a:t>It is a touch of my will-o'-the-wisp thoughts on reality to say</a:t>
            </a:r>
          </a:p>
          <a:p>
            <a:r>
              <a:rPr lang="en-US" dirty="0"/>
              <a:t>they are born of God.</a:t>
            </a:r>
          </a:p>
          <a:p>
            <a:r>
              <a:rPr lang="en-US" dirty="0"/>
              <a:t>God is here.</a:t>
            </a:r>
          </a:p>
          <a:p>
            <a:r>
              <a:rPr lang="en-US" dirty="0"/>
              <a:t>I touch my face against God and its beauty is the beauty of God.</a:t>
            </a:r>
          </a:p>
          <a:p>
            <a:r>
              <a:rPr lang="en-US" dirty="0"/>
              <a:t>I lay my gold on God's here substance,</a:t>
            </a:r>
          </a:p>
          <a:p>
            <a:r>
              <a:rPr lang="en-US" dirty="0"/>
              <a:t>and its purchasing power is the Jesus Christ ability.</a:t>
            </a:r>
          </a:p>
          <a:p>
            <a:r>
              <a:rPr lang="en-US" dirty="0"/>
              <a:t>God is here.</a:t>
            </a:r>
          </a:p>
          <a:p>
            <a:r>
              <a:rPr lang="en-US" dirty="0"/>
              <a:t>Behind me is God.  I lay all I have there and say unto it:</a:t>
            </a:r>
          </a:p>
          <a:p>
            <a:r>
              <a:rPr lang="en-US" dirty="0"/>
              <a:t>"Born of God!"</a:t>
            </a:r>
          </a:p>
          <a:p>
            <a:r>
              <a:rPr lang="en-US" dirty="0"/>
              <a:t>God is before me.  I put down all that I have there and say unto it:</a:t>
            </a:r>
          </a:p>
          <a:p>
            <a:r>
              <a:rPr lang="en-US" dirty="0"/>
              <a:t>"Born of God!"</a:t>
            </a:r>
          </a:p>
          <a:p>
            <a:r>
              <a:rPr lang="en-US" dirty="0"/>
              <a:t>On the right I stretch my hand and lay it upon God,</a:t>
            </a:r>
          </a:p>
          <a:p>
            <a:r>
              <a:rPr lang="en-US" dirty="0"/>
              <a:t>and lo! my hand is born of God.  It works whatsoever is good.</a:t>
            </a:r>
          </a:p>
          <a:p>
            <a:r>
              <a:rPr lang="en-US" dirty="0"/>
              <a:t>On the left hand, there is my resting-place.</a:t>
            </a:r>
          </a:p>
          <a:p>
            <a:r>
              <a:rPr lang="en-US" dirty="0"/>
              <a:t>Under me is the eternal God.</a:t>
            </a:r>
          </a:p>
          <a:p>
            <a:r>
              <a:rPr lang="en-US" dirty="0"/>
              <a:t>My feet touching God go not astray.</a:t>
            </a:r>
          </a:p>
          <a:p>
            <a:r>
              <a:rPr lang="en-US" dirty="0"/>
              <a:t>I remember where I am, and born of God I am all God.</a:t>
            </a:r>
          </a:p>
          <a:p>
            <a:r>
              <a:rPr lang="en-US" dirty="0"/>
              <a:t> </a:t>
            </a:r>
          </a:p>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92</a:t>
            </a:fld>
            <a:endParaRPr lang="en-US"/>
          </a:p>
        </p:txBody>
      </p:sp>
    </p:spTree>
    <p:extLst>
      <p:ext uri="{BB962C8B-B14F-4D97-AF65-F5344CB8AC3E}">
        <p14:creationId xmlns:p14="http://schemas.microsoft.com/office/powerpoint/2010/main" val="3346599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5</a:t>
            </a:fld>
            <a:endParaRPr lang="en-US"/>
          </a:p>
        </p:txBody>
      </p:sp>
    </p:spTree>
    <p:extLst>
      <p:ext uri="{BB962C8B-B14F-4D97-AF65-F5344CB8AC3E}">
        <p14:creationId xmlns:p14="http://schemas.microsoft.com/office/powerpoint/2010/main" val="33712415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96</a:t>
            </a:fld>
            <a:endParaRPr lang="en-US"/>
          </a:p>
        </p:txBody>
      </p:sp>
    </p:spTree>
    <p:extLst>
      <p:ext uri="{BB962C8B-B14F-4D97-AF65-F5344CB8AC3E}">
        <p14:creationId xmlns:p14="http://schemas.microsoft.com/office/powerpoint/2010/main" val="4031642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6</a:t>
            </a:fld>
            <a:endParaRPr lang="en-US"/>
          </a:p>
        </p:txBody>
      </p:sp>
    </p:spTree>
    <p:extLst>
      <p:ext uri="{BB962C8B-B14F-4D97-AF65-F5344CB8AC3E}">
        <p14:creationId xmlns:p14="http://schemas.microsoft.com/office/powerpoint/2010/main" val="354739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7</a:t>
            </a:fld>
            <a:endParaRPr lang="en-US"/>
          </a:p>
        </p:txBody>
      </p:sp>
    </p:spTree>
    <p:extLst>
      <p:ext uri="{BB962C8B-B14F-4D97-AF65-F5344CB8AC3E}">
        <p14:creationId xmlns:p14="http://schemas.microsoft.com/office/powerpoint/2010/main" val="2841417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September 2</a:t>
            </a:r>
            <a:r>
              <a:rPr lang="en-US" baseline="30000" dirty="0"/>
              <a:t>nd</a:t>
            </a:r>
            <a:r>
              <a:rPr lang="en-US" dirty="0"/>
              <a:t>, 1849</a:t>
            </a:r>
          </a:p>
          <a:p>
            <a:r>
              <a:rPr lang="en-US" dirty="0"/>
              <a:t>Killingly, Connecticut </a:t>
            </a:r>
          </a:p>
          <a:p>
            <a:r>
              <a:rPr lang="en-US" dirty="0"/>
              <a:t>To Rufus and Lydia Curtis</a:t>
            </a:r>
          </a:p>
          <a:p>
            <a:r>
              <a:rPr lang="en-US" dirty="0"/>
              <a:t>Verified by CT  1850 Census – Josephine E.  1 year old (1853 not correct)</a:t>
            </a:r>
          </a:p>
          <a:p>
            <a:r>
              <a:rPr lang="en-US" dirty="0"/>
              <a:t>Very little known of her personal life</a:t>
            </a:r>
          </a:p>
          <a:p>
            <a:r>
              <a:rPr lang="en-US" dirty="0"/>
              <a:t>Read voraciously – had access to libraries</a:t>
            </a:r>
          </a:p>
          <a:p>
            <a:r>
              <a:rPr lang="en-US" dirty="0"/>
              <a:t>Learned Greek</a:t>
            </a:r>
          </a:p>
          <a:p>
            <a:r>
              <a:rPr lang="en-US" dirty="0"/>
              <a:t>Started out as teacher </a:t>
            </a:r>
          </a:p>
          <a:p>
            <a:r>
              <a:rPr lang="en-US" dirty="0"/>
              <a:t>She married George Irving Hopkins in 1874</a:t>
            </a:r>
          </a:p>
          <a:p>
            <a:r>
              <a:rPr lang="en-US" dirty="0"/>
              <a:t>They had one son John who dies before her in 1905</a:t>
            </a:r>
          </a:p>
          <a:p>
            <a:r>
              <a:rPr lang="en-US" dirty="0"/>
              <a:t>George was a curator and head of the physical science dept of Manchester Institute of Arts and Sciences and published a manual on Plane Geometry</a:t>
            </a:r>
          </a:p>
          <a:p>
            <a:r>
              <a:rPr lang="en-US" dirty="0"/>
              <a:t>They ended up getting a divorce </a:t>
            </a:r>
          </a:p>
          <a:p>
            <a:endParaRPr lang="en-US" dirty="0"/>
          </a:p>
          <a:p>
            <a:endParaRPr lang="en-US" dirty="0"/>
          </a:p>
        </p:txBody>
      </p:sp>
      <p:sp>
        <p:nvSpPr>
          <p:cNvPr id="4" name="Slide Number Placeholder 3"/>
          <p:cNvSpPr>
            <a:spLocks noGrp="1"/>
          </p:cNvSpPr>
          <p:nvPr>
            <p:ph type="sldNum" sz="quarter" idx="10"/>
          </p:nvPr>
        </p:nvSpPr>
        <p:spPr/>
        <p:txBody>
          <a:bodyPr/>
          <a:lstStyle/>
          <a:p>
            <a:fld id="{C96787A0-9837-4D0A-A0EF-32C3F2377B17}" type="slidenum">
              <a:rPr lang="en-US" smtClean="0"/>
              <a:pPr/>
              <a:t>8</a:t>
            </a:fld>
            <a:endParaRPr lang="en-US"/>
          </a:p>
        </p:txBody>
      </p:sp>
    </p:spTree>
    <p:extLst>
      <p:ext uri="{BB962C8B-B14F-4D97-AF65-F5344CB8AC3E}">
        <p14:creationId xmlns:p14="http://schemas.microsoft.com/office/powerpoint/2010/main" val="4173795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787A0-9837-4D0A-A0EF-32C3F2377B17}" type="slidenum">
              <a:rPr lang="en-US" smtClean="0"/>
              <a:pPr/>
              <a:t>17</a:t>
            </a:fld>
            <a:endParaRPr lang="en-US"/>
          </a:p>
        </p:txBody>
      </p:sp>
    </p:spTree>
    <p:extLst>
      <p:ext uri="{BB962C8B-B14F-4D97-AF65-F5344CB8AC3E}">
        <p14:creationId xmlns:p14="http://schemas.microsoft.com/office/powerpoint/2010/main" val="3208987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8" name="Picture 87" descr="title - 2.png"/>
          <p:cNvPicPr>
            <a:picLocks noChangeAspect="1"/>
          </p:cNvPicPr>
          <p:nvPr/>
        </p:nvPicPr>
        <p:blipFill>
          <a:blip r:embed="rId2" cstate="print"/>
          <a:srcRect l="13043" t="17903" r="2805" b="2648"/>
          <a:stretch>
            <a:fillRect/>
          </a:stretch>
        </p:blipFill>
        <p:spPr>
          <a:xfrm>
            <a:off x="0" y="0"/>
            <a:ext cx="9144000" cy="6858000"/>
          </a:xfrm>
          <a:prstGeom prst="rect">
            <a:avLst/>
          </a:prstGeom>
        </p:spPr>
      </p:pic>
      <p:sp>
        <p:nvSpPr>
          <p:cNvPr id="2" name="Title 1"/>
          <p:cNvSpPr>
            <a:spLocks noGrp="1"/>
          </p:cNvSpPr>
          <p:nvPr>
            <p:ph type="ctrTitle"/>
          </p:nvPr>
        </p:nvSpPr>
        <p:spPr>
          <a:xfrm>
            <a:off x="469900" y="954741"/>
            <a:ext cx="7315200" cy="1676400"/>
          </a:xfrm>
        </p:spPr>
        <p:txBody>
          <a:bodyPr>
            <a:noAutofit/>
          </a:bodyPr>
          <a:lstStyle>
            <a:lvl1pPr algn="l">
              <a:defRPr sz="4800">
                <a:solidFill>
                  <a:schemeClr val="tx1">
                    <a:lumMod val="60000"/>
                    <a:lumOff val="40000"/>
                  </a:schemeClr>
                </a:solidFill>
              </a:defRPr>
            </a:lvl1pPr>
          </a:lstStyle>
          <a:p>
            <a:r>
              <a:rPr lang="en-US"/>
              <a:t>Click to edit Master title style</a:t>
            </a:r>
            <a:endParaRPr/>
          </a:p>
        </p:txBody>
      </p:sp>
      <p:sp>
        <p:nvSpPr>
          <p:cNvPr id="3" name="Subtitle 2"/>
          <p:cNvSpPr>
            <a:spLocks noGrp="1"/>
          </p:cNvSpPr>
          <p:nvPr>
            <p:ph type="subTitle" idx="1"/>
          </p:nvPr>
        </p:nvSpPr>
        <p:spPr>
          <a:xfrm>
            <a:off x="622300" y="2895600"/>
            <a:ext cx="4559300" cy="2590800"/>
          </a:xfrm>
        </p:spPr>
        <p:txBody>
          <a:bodyPr>
            <a:normAutofit/>
          </a:bodyPr>
          <a:lstStyle>
            <a:lvl1pPr marL="0" indent="0" algn="l">
              <a:lnSpc>
                <a:spcPct val="125000"/>
              </a:lnSpc>
              <a:buNone/>
              <a:defRPr sz="1800">
                <a:gradFill>
                  <a:gsLst>
                    <a:gs pos="0">
                      <a:schemeClr val="tx1">
                        <a:lumMod val="60000"/>
                        <a:lumOff val="40000"/>
                      </a:schemeClr>
                    </a:gs>
                    <a:gs pos="100000">
                      <a:schemeClr val="tx1">
                        <a:lumMod val="40000"/>
                        <a:lumOff val="60000"/>
                      </a:schemeClr>
                    </a:gs>
                  </a:gsLst>
                  <a:lin ang="8100000" scaled="1"/>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7E29FFA2-EAD0-42B5-930D-DF30BE43B450}" type="datetimeFigureOut">
              <a:rPr lang="en-US" smtClean="0"/>
              <a:pPr/>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A2A2C4-A72B-41B4-B9A1-FD3BAD5BC8E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E29FFA2-EAD0-42B5-930D-DF30BE43B450}" type="datetimeFigureOut">
              <a:rPr lang="en-US" smtClean="0"/>
              <a:pPr/>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A2A2C4-A72B-41B4-B9A1-FD3BAD5BC8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295835"/>
            <a:ext cx="1676400" cy="583032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469900" y="1653988"/>
            <a:ext cx="6007100" cy="44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E29FFA2-EAD0-42B5-930D-DF30BE43B450}" type="datetimeFigureOut">
              <a:rPr lang="en-US" smtClean="0"/>
              <a:pPr/>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A2A2C4-A72B-41B4-B9A1-FD3BAD5BC8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577788"/>
          </a:xfrm>
        </p:spPr>
        <p:txBody>
          <a:bodyPr>
            <a:normAutofit/>
          </a:bodyPr>
          <a:lstStyle>
            <a:lvl1pPr algn="l">
              <a:defRPr sz="4400"/>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E29FFA2-EAD0-42B5-930D-DF30BE43B450}" type="datetimeFigureOut">
              <a:rPr lang="en-US" smtClean="0"/>
              <a:pPr/>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A2A2C4-A72B-41B4-B9A1-FD3BAD5BC8E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summer1.png"/>
          <p:cNvPicPr>
            <a:picLocks noChangeAspect="1"/>
          </p:cNvPicPr>
          <p:nvPr/>
        </p:nvPicPr>
        <p:blipFill>
          <a:blip r:embed="rId2" cstate="print"/>
          <a:srcRect l="4545" r="4545"/>
          <a:stretch>
            <a:fillRect/>
          </a:stretch>
        </p:blipFill>
        <p:spPr>
          <a:xfrm>
            <a:off x="0" y="1618637"/>
            <a:ext cx="9144000" cy="3991109"/>
          </a:xfrm>
          <a:prstGeom prst="rect">
            <a:avLst/>
          </a:prstGeom>
        </p:spPr>
      </p:pic>
      <p:sp>
        <p:nvSpPr>
          <p:cNvPr id="2" name="Title 1"/>
          <p:cNvSpPr>
            <a:spLocks noGrp="1"/>
          </p:cNvSpPr>
          <p:nvPr>
            <p:ph type="title"/>
          </p:nvPr>
        </p:nvSpPr>
        <p:spPr>
          <a:xfrm>
            <a:off x="1385887" y="1295400"/>
            <a:ext cx="6399213" cy="159067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1">
                    <a:lumMod val="60000"/>
                    <a:lumOff val="40000"/>
                  </a:schemeClr>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385887" y="3657600"/>
            <a:ext cx="6399213" cy="1500187"/>
          </a:xfrm>
        </p:spPr>
        <p:txBody>
          <a:bodyPr vert="horz" lIns="91440" tIns="45720" rIns="91440" bIns="45720" rtlCol="0">
            <a:normAutofit/>
          </a:bodyPr>
          <a:lstStyle>
            <a:lvl1pPr marL="0" indent="0" algn="l" defTabSz="914400" rtl="0" eaLnBrk="1" latinLnBrk="0" hangingPunct="1">
              <a:lnSpc>
                <a:spcPct val="125000"/>
              </a:lnSpc>
              <a:spcBef>
                <a:spcPts val="1800"/>
              </a:spcBef>
              <a:buFontTx/>
              <a:buNone/>
              <a:defRPr sz="1800" kern="1200">
                <a:gradFill>
                  <a:gsLst>
                    <a:gs pos="0">
                      <a:schemeClr val="tx1">
                        <a:lumMod val="60000"/>
                        <a:lumOff val="40000"/>
                      </a:schemeClr>
                    </a:gs>
                    <a:gs pos="100000">
                      <a:schemeClr val="tx1">
                        <a:lumMod val="40000"/>
                        <a:lumOff val="60000"/>
                      </a:schemeClr>
                    </a:gs>
                  </a:gsLst>
                  <a:lin ang="8100000" scaled="1"/>
                </a:gra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29FFA2-EAD0-42B5-930D-DF30BE43B450}" type="datetimeFigureOut">
              <a:rPr lang="en-US" smtClean="0"/>
              <a:pPr/>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A2A2C4-A72B-41B4-B9A1-FD3BAD5BC8E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71600" y="1976718"/>
            <a:ext cx="3017520" cy="4149445"/>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54880" y="1976718"/>
            <a:ext cx="3017520" cy="415137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E29FFA2-EAD0-42B5-930D-DF30BE43B450}" type="datetimeFigureOut">
              <a:rPr lang="en-US" smtClean="0"/>
              <a:pPr/>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A2A2C4-A72B-41B4-B9A1-FD3BAD5BC8E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375186" y="1828800"/>
            <a:ext cx="3017520" cy="715962"/>
          </a:xfrm>
        </p:spPr>
        <p:txBody>
          <a:bodyPr anchor="ctr" anchorCtr="0">
            <a:no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5186" y="2743200"/>
            <a:ext cx="3017520" cy="3382962"/>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52601" y="1828800"/>
            <a:ext cx="3017520" cy="715962"/>
          </a:xfrm>
        </p:spPr>
        <p:txBody>
          <a:bodyPr anchor="ctr" anchorCtr="0">
            <a:no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2601" y="2743200"/>
            <a:ext cx="3017520" cy="3382962"/>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7E29FFA2-EAD0-42B5-930D-DF30BE43B450}" type="datetimeFigureOut">
              <a:rPr lang="en-US" smtClean="0"/>
              <a:pPr/>
              <a:t>7/26/2020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A2A2C4-A72B-41B4-B9A1-FD3BAD5BC8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E29FFA2-EAD0-42B5-930D-DF30BE43B450}" type="datetimeFigureOut">
              <a:rPr lang="en-US" smtClean="0"/>
              <a:pPr/>
              <a:t>7/26/2020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A2A2C4-A72B-41B4-B9A1-FD3BAD5BC8E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title - 2.png"/>
          <p:cNvPicPr>
            <a:picLocks noChangeAspect="1"/>
          </p:cNvPicPr>
          <p:nvPr/>
        </p:nvPicPr>
        <p:blipFill>
          <a:blip r:embed="rId2" cstate="print"/>
          <a:srcRect l="13043" t="17903" r="10455" b="9871"/>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7E29FFA2-EAD0-42B5-930D-DF30BE43B450}" type="datetimeFigureOut">
              <a:rPr lang="en-US" smtClean="0"/>
              <a:pPr/>
              <a:t>7/26/2020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A2A2C4-A72B-41B4-B9A1-FD3BAD5BC8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0" name="Picture 9" descr="flowers content.png"/>
          <p:cNvPicPr>
            <a:picLocks noChangeAspect="1"/>
          </p:cNvPicPr>
          <p:nvPr/>
        </p:nvPicPr>
        <p:blipFill>
          <a:blip r:embed="rId2" cstate="print"/>
          <a:srcRect l="4545" t="8217" r="4545" b="13112"/>
          <a:stretch>
            <a:fillRect/>
          </a:stretch>
        </p:blipFill>
        <p:spPr>
          <a:xfrm>
            <a:off x="0" y="0"/>
            <a:ext cx="9144000" cy="6858000"/>
          </a:xfrm>
          <a:prstGeom prst="rect">
            <a:avLst/>
          </a:prstGeom>
        </p:spPr>
      </p:pic>
      <p:sp>
        <p:nvSpPr>
          <p:cNvPr id="2" name="Title 1"/>
          <p:cNvSpPr>
            <a:spLocks noGrp="1"/>
          </p:cNvSpPr>
          <p:nvPr>
            <p:ph type="title"/>
          </p:nvPr>
        </p:nvSpPr>
        <p:spPr>
          <a:xfrm>
            <a:off x="457200" y="273050"/>
            <a:ext cx="3008313" cy="1860550"/>
          </a:xfrm>
        </p:spPr>
        <p:txBody>
          <a:bodyPr anchor="ctr" anchorCtr="0">
            <a:normAutofit/>
          </a:bodyPr>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3962400" y="914400"/>
            <a:ext cx="4114800" cy="5029200"/>
          </a:xfrm>
        </p:spPr>
        <p:txBody>
          <a:bodyPr>
            <a:normAutofit/>
          </a:bodyPr>
          <a:lstStyle>
            <a:lvl1pPr>
              <a:defRPr sz="2200"/>
            </a:lvl1pPr>
            <a:lvl2pPr>
              <a:defRPr sz="2000"/>
            </a:lvl2pPr>
            <a:lvl3pPr>
              <a:defRPr sz="18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21544" y="2286000"/>
            <a:ext cx="2079625" cy="3860799"/>
          </a:xfrm>
        </p:spPr>
        <p:txBody>
          <a:bodyPr/>
          <a:lstStyle>
            <a:lvl1pPr marL="0" indent="0">
              <a:lnSpc>
                <a:spcPct val="150000"/>
              </a:lnSpc>
              <a:buNone/>
              <a:defRPr sz="1400">
                <a:gradFill>
                  <a:gsLst>
                    <a:gs pos="0">
                      <a:schemeClr val="tx1">
                        <a:lumMod val="60000"/>
                        <a:lumOff val="40000"/>
                      </a:schemeClr>
                    </a:gs>
                    <a:gs pos="100000">
                      <a:schemeClr val="tx1">
                        <a:lumMod val="40000"/>
                        <a:lumOff val="60000"/>
                      </a:schemeClr>
                    </a:gs>
                  </a:gsLst>
                  <a:lin ang="8100000" scaled="1"/>
                </a:gra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29FFA2-EAD0-42B5-930D-DF30BE43B450}" type="datetimeFigureOut">
              <a:rPr lang="en-US" smtClean="0"/>
              <a:pPr/>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A2A2C4-A72B-41B4-B9A1-FD3BAD5BC8E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2" cy="1860550"/>
          </a:xfrm>
        </p:spPr>
        <p:txBody>
          <a:bodyPr vert="horz" lIns="91440" tIns="45720" rIns="91440" bIns="45720" rtlCol="0" anchor="ctr" anchorCtr="0">
            <a:normAutofit/>
          </a:bodyPr>
          <a:lstStyle>
            <a:lvl1pPr algn="l" defTabSz="914400" rtl="0" eaLnBrk="1" latinLnBrk="0" hangingPunct="1">
              <a:spcBef>
                <a:spcPct val="0"/>
              </a:spcBef>
              <a:buNone/>
              <a:defRPr sz="2800" b="0" kern="1200">
                <a:solidFill>
                  <a:schemeClr val="tx1">
                    <a:lumMod val="60000"/>
                    <a:lumOff val="40000"/>
                  </a:schemeClr>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962400" y="914400"/>
            <a:ext cx="4114800" cy="5029200"/>
          </a:xfrm>
          <a:prstGeom prst="ellipse">
            <a:avLst/>
          </a:prstGeom>
          <a:ln w="63500">
            <a:gradFill>
              <a:gsLst>
                <a:gs pos="0">
                  <a:schemeClr val="accent1"/>
                </a:gs>
                <a:gs pos="50000">
                  <a:schemeClr val="accent1">
                    <a:lumMod val="60000"/>
                    <a:lumOff val="40000"/>
                  </a:schemeClr>
                </a:gs>
                <a:gs pos="100000">
                  <a:schemeClr val="accent1">
                    <a:lumMod val="20000"/>
                    <a:lumOff val="80000"/>
                  </a:schemeClr>
                </a:gs>
              </a:gsLst>
              <a:lin ang="5400000" scaled="0"/>
            </a:gradFill>
          </a:ln>
          <a:effectLst>
            <a:innerShdw blurRad="381000">
              <a:schemeClr val="bg1"/>
            </a:inn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921544" y="2286000"/>
            <a:ext cx="2079625" cy="3860798"/>
          </a:xfrm>
        </p:spPr>
        <p:txBody>
          <a:bodyPr/>
          <a:lstStyle>
            <a:lvl1pPr marL="0" indent="0">
              <a:lnSpc>
                <a:spcPct val="150000"/>
              </a:lnSpc>
              <a:buNone/>
              <a:defRPr sz="1400">
                <a:gradFill>
                  <a:gsLst>
                    <a:gs pos="0">
                      <a:schemeClr val="tx1">
                        <a:lumMod val="60000"/>
                        <a:lumOff val="40000"/>
                      </a:schemeClr>
                    </a:gs>
                    <a:gs pos="100000">
                      <a:schemeClr val="tx1">
                        <a:lumMod val="40000"/>
                        <a:lumOff val="60000"/>
                      </a:schemeClr>
                    </a:gs>
                  </a:gsLst>
                  <a:lin ang="8100000" scaled="1"/>
                </a:gra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29FFA2-EAD0-42B5-930D-DF30BE43B450}" type="datetimeFigureOut">
              <a:rPr lang="en-US" smtClean="0"/>
              <a:pPr/>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A2A2C4-A72B-41B4-B9A1-FD3BAD5BC8E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4" name="Picture 13" descr="Master - 1.png"/>
          <p:cNvPicPr>
            <a:picLocks noChangeAspect="1"/>
          </p:cNvPicPr>
          <p:nvPr/>
        </p:nvPicPr>
        <p:blipFill>
          <a:blip r:embed="rId13" cstate="print"/>
          <a:srcRect b="5017"/>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01532"/>
            <a:ext cx="8229600" cy="1325562"/>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365997" y="1981200"/>
            <a:ext cx="6412006"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lumMod val="40000"/>
                    <a:lumOff val="60000"/>
                  </a:schemeClr>
                </a:solidFill>
              </a:defRPr>
            </a:lvl1pPr>
          </a:lstStyle>
          <a:p>
            <a:fld id="{7E29FFA2-EAD0-42B5-930D-DF30BE43B450}" type="datetimeFigureOut">
              <a:rPr lang="en-US" smtClean="0"/>
              <a:pPr/>
              <a:t>7/26/2020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lumMod val="40000"/>
                    <a:lumOff val="60000"/>
                  </a:schemeClr>
                </a:solidFill>
              </a:defRPr>
            </a:lvl1pPr>
          </a:lstStyle>
          <a:p>
            <a:fld id="{00A2A2C4-A72B-41B4-B9A1-FD3BAD5BC8E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000" kern="1200">
          <a:solidFill>
            <a:schemeClr val="tx1">
              <a:lumMod val="60000"/>
              <a:lumOff val="40000"/>
            </a:schemeClr>
          </a:solidFill>
          <a:latin typeface="+mj-lt"/>
          <a:ea typeface="+mj-ea"/>
          <a:cs typeface="+mj-cs"/>
        </a:defRPr>
      </a:lvl1pPr>
    </p:titleStyle>
    <p:bodyStyle>
      <a:lvl1pPr marL="349250" indent="-349250" algn="l" defTabSz="914400" rtl="0" eaLnBrk="1" latinLnBrk="0" hangingPunct="1">
        <a:spcBef>
          <a:spcPts val="1800"/>
        </a:spcBef>
        <a:buFontTx/>
        <a:buBlip>
          <a:blip r:embed="rId14"/>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defTabSz="914400" rtl="0" eaLnBrk="1" latinLnBrk="0" hangingPunct="1">
        <a:spcBef>
          <a:spcPts val="1800"/>
        </a:spcBef>
        <a:buFontTx/>
        <a:buBlip>
          <a:blip r:embed="rId15"/>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defTabSz="914400" rtl="0" eaLnBrk="1" latinLnBrk="0" hangingPunct="1">
        <a:spcBef>
          <a:spcPts val="1800"/>
        </a:spcBef>
        <a:buFontTx/>
        <a:buBlip>
          <a:blip r:embed="rId14"/>
        </a:buBlip>
        <a:defRPr sz="18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defTabSz="914400" rtl="0" eaLnBrk="1" latinLnBrk="0" hangingPunct="1">
        <a:spcBef>
          <a:spcPts val="1800"/>
        </a:spcBef>
        <a:buFontTx/>
        <a:buBlip>
          <a:blip r:embed="rId15"/>
        </a:buBlip>
        <a:defRPr sz="18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defTabSz="914400" rtl="0" eaLnBrk="1" latinLnBrk="0" hangingPunct="1">
        <a:spcBef>
          <a:spcPts val="1800"/>
        </a:spcBef>
        <a:buFontTx/>
        <a:buBlip>
          <a:blip r:embed="rId14"/>
        </a:buBlip>
        <a:defRPr sz="18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vl6pPr marL="1492250" indent="-349250" algn="l" defTabSz="914400" rtl="0" eaLnBrk="1" latinLnBrk="0" hangingPunct="1">
        <a:spcBef>
          <a:spcPts val="1800"/>
        </a:spcBef>
        <a:buFontTx/>
        <a:buBlip>
          <a:blip r:embed="rId15"/>
        </a:buBlip>
        <a:defRPr sz="1800" kern="1200">
          <a:solidFill>
            <a:schemeClr val="tx1">
              <a:lumMod val="60000"/>
              <a:lumOff val="40000"/>
            </a:schemeClr>
          </a:solidFill>
          <a:latin typeface="+mn-lt"/>
          <a:ea typeface="+mn-ea"/>
          <a:cs typeface="+mn-cs"/>
        </a:defRPr>
      </a:lvl6pPr>
      <a:lvl7pPr marL="1720850" indent="-349250" algn="l" defTabSz="914400" rtl="0" eaLnBrk="1" latinLnBrk="0" hangingPunct="1">
        <a:spcBef>
          <a:spcPts val="1800"/>
        </a:spcBef>
        <a:buFontTx/>
        <a:buBlip>
          <a:blip r:embed="rId14"/>
        </a:buBlip>
        <a:defRPr sz="1800" kern="1200">
          <a:solidFill>
            <a:schemeClr val="tx1">
              <a:lumMod val="60000"/>
              <a:lumOff val="40000"/>
            </a:schemeClr>
          </a:solidFill>
          <a:latin typeface="+mn-lt"/>
          <a:ea typeface="+mn-ea"/>
          <a:cs typeface="+mn-cs"/>
        </a:defRPr>
      </a:lvl7pPr>
      <a:lvl8pPr marL="1949450" indent="-349250" algn="l" defTabSz="914400" rtl="0" eaLnBrk="1" latinLnBrk="0" hangingPunct="1">
        <a:spcBef>
          <a:spcPts val="1800"/>
        </a:spcBef>
        <a:buFontTx/>
        <a:buBlip>
          <a:blip r:embed="rId15"/>
        </a:buBlip>
        <a:defRPr sz="1800" kern="1200">
          <a:solidFill>
            <a:schemeClr val="tx1">
              <a:lumMod val="60000"/>
              <a:lumOff val="40000"/>
            </a:schemeClr>
          </a:solidFill>
          <a:latin typeface="+mn-lt"/>
          <a:ea typeface="+mn-ea"/>
          <a:cs typeface="+mn-cs"/>
        </a:defRPr>
      </a:lvl8pPr>
      <a:lvl9pPr marL="2178050" indent="-349250" algn="l" defTabSz="914400" rtl="0" eaLnBrk="1" latinLnBrk="0" hangingPunct="1">
        <a:spcBef>
          <a:spcPts val="1800"/>
        </a:spcBef>
        <a:buFontTx/>
        <a:buBlip>
          <a:blip r:embed="rId14"/>
        </a:buBlip>
        <a:defRPr sz="1800" kern="1200">
          <a:solidFill>
            <a:schemeClr val="tx1">
              <a:lumMod val="60000"/>
              <a:lumOff val="4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3.wdp"/></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3" Type="http://schemas.openxmlformats.org/officeDocument/2006/relationships/hyperlink" Target="http://www.learninglightministries.org/" TargetMode="External"/><Relationship Id="rId2" Type="http://schemas.openxmlformats.org/officeDocument/2006/relationships/hyperlink" Target="http://desert.xpressdesigns.com/" TargetMode="External"/><Relationship Id="rId1" Type="http://schemas.openxmlformats.org/officeDocument/2006/relationships/slideLayout" Target="../slideLayouts/slideLayout7.xml"/><Relationship Id="rId4" Type="http://schemas.openxmlformats.org/officeDocument/2006/relationships/hyperlink" Target="mailto:bookorders@xpressdesigns.com"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https://www.amazon.com/Auto-Traitements-Rayonnant-Je-Suis-French/dp/0615628338"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https://highwatch.org/"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Videos/The%20Radiant%20I%20Am%20by%20Emma%20Curtis%20Hopkins%20-%20YouTube2.rv" TargetMode="External"/><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highwatch.org/"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C:\Users\Utemaria\AppData\Local\Microsoft\Windows\Temporary Internet Files\Content.IE5\FRBJOLRV\MP900433163[1].jpg"/>
          <p:cNvPicPr>
            <a:picLocks noChangeAspect="1" noChangeArrowheads="1"/>
          </p:cNvPicPr>
          <p:nvPr/>
        </p:nvPicPr>
        <p:blipFill>
          <a:blip r:embed="rId3" cstate="print"/>
          <a:srcRect/>
          <a:stretch>
            <a:fillRect/>
          </a:stretch>
        </p:blipFill>
        <p:spPr bwMode="auto">
          <a:xfrm>
            <a:off x="0" y="0"/>
            <a:ext cx="9144000" cy="7132318"/>
          </a:xfrm>
          <a:prstGeom prst="rect">
            <a:avLst/>
          </a:prstGeom>
          <a:noFill/>
        </p:spPr>
      </p:pic>
      <p:sp>
        <p:nvSpPr>
          <p:cNvPr id="4" name="Title 3"/>
          <p:cNvSpPr>
            <a:spLocks noGrp="1"/>
          </p:cNvSpPr>
          <p:nvPr>
            <p:ph type="title"/>
          </p:nvPr>
        </p:nvSpPr>
        <p:spPr>
          <a:xfrm>
            <a:off x="3657600" y="1981200"/>
            <a:ext cx="5334000" cy="3048000"/>
          </a:xfrm>
        </p:spPr>
        <p:txBody>
          <a:bodyPr>
            <a:noAutofit/>
          </a:bodyPr>
          <a:lstStyle/>
          <a:p>
            <a:pPr algn="ctr"/>
            <a:br>
              <a:rPr lang="en-US" sz="5400" dirty="0">
                <a:solidFill>
                  <a:schemeClr val="tx1"/>
                </a:solidFill>
              </a:rPr>
            </a:br>
            <a:br>
              <a:rPr lang="en-US" sz="5400" dirty="0">
                <a:solidFill>
                  <a:schemeClr val="tx1"/>
                </a:solidFill>
              </a:rPr>
            </a:br>
            <a:r>
              <a:rPr lang="en-US" sz="6000" dirty="0">
                <a:solidFill>
                  <a:schemeClr val="tx1"/>
                </a:solidFill>
              </a:rPr>
              <a:t>Seeds of Greatness</a:t>
            </a:r>
            <a:br>
              <a:rPr lang="en-US" sz="5400" dirty="0">
                <a:solidFill>
                  <a:schemeClr val="tx1"/>
                </a:solidFill>
              </a:rPr>
            </a:br>
            <a:br>
              <a:rPr lang="en-US" sz="5400" dirty="0">
                <a:solidFill>
                  <a:schemeClr val="tx1"/>
                </a:solidFill>
              </a:rPr>
            </a:br>
            <a:endParaRPr lang="en-US" sz="5400" dirty="0">
              <a:solidFill>
                <a:schemeClr val="tx1"/>
              </a:solidFill>
            </a:endParaRPr>
          </a:p>
        </p:txBody>
      </p:sp>
    </p:spTree>
    <p:extLst>
      <p:ext uri="{BB962C8B-B14F-4D97-AF65-F5344CB8AC3E}">
        <p14:creationId xmlns:p14="http://schemas.microsoft.com/office/powerpoint/2010/main" val="1302533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profile_images/508989022035644419/nkagnJwZ.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200400"/>
            <a:ext cx="2933700" cy="29337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914400"/>
            <a:ext cx="7772400" cy="2062103"/>
          </a:xfrm>
          <a:prstGeom prst="rect">
            <a:avLst/>
          </a:prstGeom>
          <a:noFill/>
        </p:spPr>
        <p:txBody>
          <a:bodyPr wrap="square" rtlCol="0">
            <a:spAutoFit/>
          </a:bodyPr>
          <a:lstStyle/>
          <a:p>
            <a:r>
              <a:rPr lang="en-US" sz="3200" b="1" dirty="0"/>
              <a:t>Josephine E[</a:t>
            </a:r>
            <a:r>
              <a:rPr lang="en-US" sz="3200" b="1" dirty="0" err="1"/>
              <a:t>mma</a:t>
            </a:r>
            <a:r>
              <a:rPr lang="en-US" sz="3200" b="1" dirty="0"/>
              <a:t>] was one of six children</a:t>
            </a:r>
          </a:p>
          <a:p>
            <a:r>
              <a:rPr lang="en-US" sz="3200" b="1" dirty="0"/>
              <a:t>of Rufus and Lydia Curtis.</a:t>
            </a:r>
          </a:p>
          <a:p>
            <a:r>
              <a:rPr lang="en-US" sz="3200" b="1" dirty="0"/>
              <a:t>May have attended Woodstock Academy </a:t>
            </a:r>
          </a:p>
          <a:p>
            <a:r>
              <a:rPr lang="en-US" sz="3200" b="1" dirty="0"/>
              <a:t>Listed in 1870 Census as school teacher.</a:t>
            </a:r>
          </a:p>
        </p:txBody>
      </p:sp>
    </p:spTree>
    <p:extLst>
      <p:ext uri="{BB962C8B-B14F-4D97-AF65-F5344CB8AC3E}">
        <p14:creationId xmlns:p14="http://schemas.microsoft.com/office/powerpoint/2010/main" val="1320282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3011"/>
          <a:stretch/>
        </p:blipFill>
        <p:spPr>
          <a:xfrm>
            <a:off x="1618636" y="442722"/>
            <a:ext cx="5906729" cy="5899404"/>
          </a:xfrm>
          <a:prstGeom prst="rect">
            <a:avLst/>
          </a:prstGeom>
          <a:noFill/>
          <a:ln>
            <a:noFill/>
          </a:ln>
          <a:effectLst>
            <a:softEdge rad="63500"/>
          </a:effectLst>
        </p:spPr>
      </p:pic>
      <p:sp>
        <p:nvSpPr>
          <p:cNvPr id="3" name="TextBox 2">
            <a:extLst>
              <a:ext uri="{FF2B5EF4-FFF2-40B4-BE49-F238E27FC236}">
                <a16:creationId xmlns:a16="http://schemas.microsoft.com/office/drawing/2014/main" id="{E47AE5B5-C5E9-45DA-ACF5-E6C40C638C3B}"/>
              </a:ext>
            </a:extLst>
          </p:cNvPr>
          <p:cNvSpPr txBox="1"/>
          <p:nvPr/>
        </p:nvSpPr>
        <p:spPr>
          <a:xfrm>
            <a:off x="4267200" y="5334000"/>
            <a:ext cx="4419600" cy="1323439"/>
          </a:xfrm>
          <a:prstGeom prst="rect">
            <a:avLst/>
          </a:prstGeom>
          <a:noFill/>
        </p:spPr>
        <p:txBody>
          <a:bodyPr wrap="square" rtlCol="0">
            <a:spAutoFit/>
          </a:bodyPr>
          <a:lstStyle/>
          <a:p>
            <a:pPr algn="ctr"/>
            <a:r>
              <a:rPr lang="en-US" sz="4000" b="1" dirty="0"/>
              <a:t>Biography by Rev. Joanna P. Rogers</a:t>
            </a:r>
          </a:p>
        </p:txBody>
      </p:sp>
    </p:spTree>
    <p:extLst>
      <p:ext uri="{BB962C8B-B14F-4D97-AF65-F5344CB8AC3E}">
        <p14:creationId xmlns:p14="http://schemas.microsoft.com/office/powerpoint/2010/main" val="723187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12845"/>
            <a:ext cx="8534400" cy="5632311"/>
          </a:xfrm>
          <a:prstGeom prst="rect">
            <a:avLst/>
          </a:prstGeom>
          <a:noFill/>
        </p:spPr>
        <p:txBody>
          <a:bodyPr wrap="square" rtlCol="0">
            <a:spAutoFit/>
          </a:bodyPr>
          <a:lstStyle/>
          <a:p>
            <a:r>
              <a:rPr lang="en-US" sz="2400" b="1" dirty="0"/>
              <a:t>1874 - Married George Irving Hopkins</a:t>
            </a:r>
          </a:p>
          <a:p>
            <a:endParaRPr lang="en-US" sz="2400" b="1" dirty="0"/>
          </a:p>
          <a:p>
            <a:r>
              <a:rPr lang="en-US" sz="2400" b="1" dirty="0"/>
              <a:t>1875 - One son: John born June 1875</a:t>
            </a:r>
          </a:p>
          <a:p>
            <a:endParaRPr lang="en-US" sz="2400" b="1" dirty="0"/>
          </a:p>
          <a:p>
            <a:r>
              <a:rPr lang="en-US" sz="2400" b="1" dirty="0"/>
              <a:t>1883 – met Mary Baker Eddy in Manchester, New Hampshire</a:t>
            </a:r>
          </a:p>
          <a:p>
            <a:r>
              <a:rPr lang="en-US" sz="2400" b="1" dirty="0"/>
              <a:t>             received spiritual healing – condition unknown</a:t>
            </a:r>
          </a:p>
          <a:p>
            <a:endParaRPr lang="en-US" sz="2400" b="1" dirty="0"/>
          </a:p>
          <a:p>
            <a:r>
              <a:rPr lang="en-US" sz="2400" b="1" dirty="0"/>
              <a:t>1884 – went to Boston to enroll in Mary Baker Eddy’s class</a:t>
            </a:r>
          </a:p>
          <a:p>
            <a:endParaRPr lang="en-US" sz="2400" b="1" dirty="0"/>
          </a:p>
          <a:p>
            <a:r>
              <a:rPr lang="en-US" sz="2400" b="1" dirty="0"/>
              <a:t>1885 – editor of Journal of Christian Science </a:t>
            </a:r>
          </a:p>
          <a:p>
            <a:endParaRPr lang="en-US" sz="2400" b="1" dirty="0"/>
          </a:p>
          <a:p>
            <a:r>
              <a:rPr lang="en-US" sz="2400" b="1" dirty="0"/>
              <a:t>1885 – Dec.  moved to Chicago – editor and CS Practitioner</a:t>
            </a:r>
          </a:p>
          <a:p>
            <a:endParaRPr lang="en-US" sz="2400" b="1" dirty="0"/>
          </a:p>
          <a:p>
            <a:r>
              <a:rPr lang="en-US" sz="2400" b="1" dirty="0"/>
              <a:t>1886 – Founded Emma Curtis Hopkins College of CS</a:t>
            </a:r>
          </a:p>
          <a:p>
            <a:endParaRPr lang="en-US" sz="2400" b="1" dirty="0"/>
          </a:p>
        </p:txBody>
      </p:sp>
    </p:spTree>
    <p:extLst>
      <p:ext uri="{BB962C8B-B14F-4D97-AF65-F5344CB8AC3E}">
        <p14:creationId xmlns:p14="http://schemas.microsoft.com/office/powerpoint/2010/main" val="3229223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 y="797511"/>
            <a:ext cx="8153400" cy="5262979"/>
          </a:xfrm>
          <a:prstGeom prst="rect">
            <a:avLst/>
          </a:prstGeom>
          <a:noFill/>
        </p:spPr>
        <p:txBody>
          <a:bodyPr wrap="square" rtlCol="0">
            <a:spAutoFit/>
          </a:bodyPr>
          <a:lstStyle/>
          <a:p>
            <a:r>
              <a:rPr lang="en-US" sz="2400" b="1" dirty="0"/>
              <a:t>1887 – San Francisco – 250 students attended </a:t>
            </a:r>
          </a:p>
          <a:p>
            <a:endParaRPr lang="en-US" sz="2400" b="1" dirty="0"/>
          </a:p>
          <a:p>
            <a:r>
              <a:rPr lang="en-US" sz="2400" b="1" dirty="0"/>
              <a:t>1887 – Oct, Nov, Dec – Milwaukee, Boston and New York where Harriet Emilie Cady attended her class</a:t>
            </a:r>
          </a:p>
          <a:p>
            <a:r>
              <a:rPr lang="en-US" sz="2400" b="1" dirty="0"/>
              <a:t>	</a:t>
            </a:r>
          </a:p>
          <a:p>
            <a:r>
              <a:rPr lang="en-US" sz="2400" b="1" dirty="0"/>
              <a:t>1888 – Established Christian Science Theological Seminary in Chicago</a:t>
            </a:r>
          </a:p>
          <a:p>
            <a:endParaRPr lang="en-US" sz="2400" b="1" dirty="0"/>
          </a:p>
          <a:p>
            <a:r>
              <a:rPr lang="en-US" sz="2400" b="1" dirty="0"/>
              <a:t>1889 – First ordination service – includes women </a:t>
            </a:r>
          </a:p>
          <a:p>
            <a:endParaRPr lang="en-US" sz="2400" b="1" dirty="0"/>
          </a:p>
          <a:p>
            <a:r>
              <a:rPr lang="en-US" sz="2400" b="1" dirty="0"/>
              <a:t>1890 – Conducted classes in Kansas City</a:t>
            </a:r>
          </a:p>
          <a:p>
            <a:r>
              <a:rPr lang="en-US" sz="2400" b="1" dirty="0"/>
              <a:t>              Ordination of Charles and Myrtle Fillmore</a:t>
            </a:r>
          </a:p>
          <a:p>
            <a:endParaRPr lang="en-US" sz="2400" b="1" dirty="0"/>
          </a:p>
          <a:p>
            <a:r>
              <a:rPr lang="en-US" sz="2400" b="1" dirty="0"/>
              <a:t>1891 – Meets Malinda Cramer</a:t>
            </a:r>
          </a:p>
        </p:txBody>
      </p:sp>
    </p:spTree>
    <p:extLst>
      <p:ext uri="{BB962C8B-B14F-4D97-AF65-F5344CB8AC3E}">
        <p14:creationId xmlns:p14="http://schemas.microsoft.com/office/powerpoint/2010/main" val="1239851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982177"/>
            <a:ext cx="7543800" cy="4893647"/>
          </a:xfrm>
          <a:prstGeom prst="rect">
            <a:avLst/>
          </a:prstGeom>
          <a:noFill/>
        </p:spPr>
        <p:txBody>
          <a:bodyPr wrap="square" rtlCol="0">
            <a:spAutoFit/>
          </a:bodyPr>
          <a:lstStyle/>
          <a:p>
            <a:r>
              <a:rPr lang="en-US" sz="2400" b="1" dirty="0"/>
              <a:t>1892 – Begins publication of 12 Studies in High Mysticism  &amp; Résumé</a:t>
            </a:r>
          </a:p>
          <a:p>
            <a:endParaRPr lang="en-US" sz="2400" b="1" dirty="0"/>
          </a:p>
          <a:p>
            <a:r>
              <a:rPr lang="en-US" sz="2400" b="1" dirty="0"/>
              <a:t>1893 – Sailed for England</a:t>
            </a:r>
          </a:p>
          <a:p>
            <a:endParaRPr lang="en-US" sz="2400" b="1" dirty="0"/>
          </a:p>
          <a:p>
            <a:r>
              <a:rPr lang="en-US" sz="2400" b="1" dirty="0"/>
              <a:t>1894 – Relocates to New York</a:t>
            </a:r>
          </a:p>
          <a:p>
            <a:endParaRPr lang="en-US" sz="2400" b="1" dirty="0"/>
          </a:p>
          <a:p>
            <a:r>
              <a:rPr lang="en-US" sz="2400" b="1" dirty="0"/>
              <a:t>1896 – Travels to Mexico – Son John is sick</a:t>
            </a:r>
          </a:p>
          <a:p>
            <a:r>
              <a:rPr lang="en-US" sz="2400" b="1" dirty="0"/>
              <a:t>	</a:t>
            </a:r>
          </a:p>
          <a:p>
            <a:r>
              <a:rPr lang="en-US" sz="2400" b="1" dirty="0"/>
              <a:t>1905 – John dies</a:t>
            </a:r>
          </a:p>
          <a:p>
            <a:endParaRPr lang="en-US" sz="2400" b="1" dirty="0"/>
          </a:p>
          <a:p>
            <a:r>
              <a:rPr lang="en-US" sz="2400" b="1" dirty="0"/>
              <a:t>Continues to teach one on one – from her home in New York – large clientele</a:t>
            </a:r>
          </a:p>
        </p:txBody>
      </p:sp>
    </p:spTree>
    <p:extLst>
      <p:ext uri="{BB962C8B-B14F-4D97-AF65-F5344CB8AC3E}">
        <p14:creationId xmlns:p14="http://schemas.microsoft.com/office/powerpoint/2010/main" val="2514463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43677"/>
            <a:ext cx="8229600" cy="5170646"/>
          </a:xfrm>
          <a:prstGeom prst="rect">
            <a:avLst/>
          </a:prstGeom>
        </p:spPr>
        <p:txBody>
          <a:bodyPr wrap="square">
            <a:spAutoFit/>
          </a:bodyPr>
          <a:lstStyle/>
          <a:p>
            <a:r>
              <a:rPr lang="en-US" sz="2400" b="1" dirty="0"/>
              <a:t>1925 – April 8?  Emma receives her Angel Wings at </a:t>
            </a:r>
            <a:r>
              <a:rPr lang="en-US" sz="2400" b="1" dirty="0" err="1"/>
              <a:t>Highwatch</a:t>
            </a:r>
            <a:r>
              <a:rPr lang="en-US" sz="2400" b="1" dirty="0"/>
              <a:t> Farm in Kent, Connecticut</a:t>
            </a:r>
          </a:p>
          <a:p>
            <a:endParaRPr lang="en-US" sz="2400" b="1" dirty="0"/>
          </a:p>
          <a:p>
            <a:r>
              <a:rPr lang="en-US" sz="2400" b="1" dirty="0"/>
              <a:t>She called her friend, Rev. Eleanor Mel and asked her to read from the Bible </a:t>
            </a:r>
          </a:p>
          <a:p>
            <a:endParaRPr lang="en-US" sz="2400" b="1" dirty="0"/>
          </a:p>
          <a:p>
            <a:r>
              <a:rPr lang="en-US" sz="2400" b="1" dirty="0"/>
              <a:t>Emma left this dimension with the words of John 17 “These words </a:t>
            </a:r>
            <a:r>
              <a:rPr lang="en-US" sz="2400" b="1" dirty="0" err="1"/>
              <a:t>spake</a:t>
            </a:r>
            <a:r>
              <a:rPr lang="en-US" sz="2400" b="1" dirty="0"/>
              <a:t> Jesus, and lifted up his eyes to heaven, and said, Father, the hour is come: glorify thy son, that thy son also may glorify thee.” </a:t>
            </a:r>
          </a:p>
          <a:p>
            <a:endParaRPr lang="en-US" sz="2400" b="1" dirty="0"/>
          </a:p>
          <a:p>
            <a:r>
              <a:rPr lang="en-US" sz="2400" b="1" dirty="0"/>
              <a:t>Emma Curtis Hopkins, Teacher of Teachers, is buried in Killingly, Connecticut</a:t>
            </a:r>
          </a:p>
          <a:p>
            <a:endParaRPr lang="en-US" b="1" dirty="0"/>
          </a:p>
        </p:txBody>
      </p:sp>
    </p:spTree>
    <p:extLst>
      <p:ext uri="{BB962C8B-B14F-4D97-AF65-F5344CB8AC3E}">
        <p14:creationId xmlns:p14="http://schemas.microsoft.com/office/powerpoint/2010/main" val="68750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943600"/>
          </a:xfrm>
          <a:prstGeom prst="rect">
            <a:avLst/>
          </a:prstGeom>
          <a:effectLst>
            <a:softEdge rad="317500"/>
          </a:effectLst>
        </p:spPr>
      </p:pic>
    </p:spTree>
    <p:extLst>
      <p:ext uri="{BB962C8B-B14F-4D97-AF65-F5344CB8AC3E}">
        <p14:creationId xmlns:p14="http://schemas.microsoft.com/office/powerpoint/2010/main" val="71543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3429000" y="1447800"/>
            <a:ext cx="5562600" cy="5257800"/>
          </a:xfrm>
          <a:prstGeom prst="rect">
            <a:avLst/>
          </a:prstGeom>
          <a:noFill/>
          <a:ln w="9525" algn="in">
            <a:noFill/>
            <a:miter lim="800000"/>
            <a:headEnd/>
            <a:tailEnd/>
          </a:ln>
          <a:effectLst>
            <a:softEdge rad="317500"/>
          </a:effectLst>
        </p:spPr>
      </p:pic>
      <p:sp>
        <p:nvSpPr>
          <p:cNvPr id="5" name="TextBox 4"/>
          <p:cNvSpPr txBox="1"/>
          <p:nvPr/>
        </p:nvSpPr>
        <p:spPr>
          <a:xfrm>
            <a:off x="228600" y="457200"/>
            <a:ext cx="8305800" cy="1938992"/>
          </a:xfrm>
          <a:prstGeom prst="rect">
            <a:avLst/>
          </a:prstGeom>
          <a:noFill/>
        </p:spPr>
        <p:txBody>
          <a:bodyPr wrap="square" rtlCol="0">
            <a:spAutoFit/>
          </a:bodyPr>
          <a:lstStyle/>
          <a:p>
            <a:r>
              <a:rPr lang="en-US" sz="6000" dirty="0">
                <a:latin typeface="+mj-lt"/>
              </a:rPr>
              <a:t>What life was like in Emma’s time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magesCA87SZEX.jpg"/>
          <p:cNvPicPr>
            <a:picLocks noGrp="1" noChangeAspect="1"/>
          </p:cNvPicPr>
          <p:nvPr>
            <p:ph idx="1"/>
          </p:nvPr>
        </p:nvPicPr>
        <p:blipFill>
          <a:blip r:embed="rId3" cstate="print"/>
          <a:stretch>
            <a:fillRect/>
          </a:stretch>
        </p:blipFill>
        <p:spPr>
          <a:xfrm>
            <a:off x="533400" y="3419166"/>
            <a:ext cx="3262532" cy="3042594"/>
          </a:xfrm>
          <a:prstGeom prst="rect">
            <a:avLst/>
          </a:prstGeom>
          <a:ln>
            <a:noFill/>
          </a:ln>
          <a:effectLst>
            <a:outerShdw blurRad="292100" dist="139700" dir="2700000" algn="tl" rotWithShape="0">
              <a:srgbClr val="333333">
                <a:alpha val="65000"/>
              </a:srgbClr>
            </a:outerShdw>
          </a:effectLst>
        </p:spPr>
      </p:pic>
      <p:pic>
        <p:nvPicPr>
          <p:cNvPr id="11" name="Picture 10" descr="street cars images.jpg"/>
          <p:cNvPicPr>
            <a:picLocks noChangeAspect="1"/>
          </p:cNvPicPr>
          <p:nvPr/>
        </p:nvPicPr>
        <p:blipFill>
          <a:blip r:embed="rId4" cstate="print"/>
          <a:stretch>
            <a:fillRect/>
          </a:stretch>
        </p:blipFill>
        <p:spPr>
          <a:xfrm>
            <a:off x="4688264" y="3352800"/>
            <a:ext cx="3846136" cy="3108960"/>
          </a:xfrm>
          <a:prstGeom prst="rect">
            <a:avLst/>
          </a:prstGeom>
          <a:effectLst>
            <a:softEdge rad="317500"/>
          </a:effectLst>
        </p:spPr>
      </p:pic>
      <p:pic>
        <p:nvPicPr>
          <p:cNvPr id="13" name="Picture 12" descr="imagesCA5X8U1M.jpg"/>
          <p:cNvPicPr>
            <a:picLocks noChangeAspect="1"/>
          </p:cNvPicPr>
          <p:nvPr/>
        </p:nvPicPr>
        <p:blipFill>
          <a:blip r:embed="rId5" cstate="print"/>
          <a:stretch>
            <a:fillRect/>
          </a:stretch>
        </p:blipFill>
        <p:spPr>
          <a:xfrm>
            <a:off x="304800" y="304799"/>
            <a:ext cx="4800600" cy="3114367"/>
          </a:xfrm>
          <a:prstGeom prst="rect">
            <a:avLst/>
          </a:prstGeom>
          <a:effectLst>
            <a:softEdge rad="317500"/>
          </a:effectLst>
        </p:spPr>
      </p:pic>
      <p:sp>
        <p:nvSpPr>
          <p:cNvPr id="6" name="TextBox 5"/>
          <p:cNvSpPr txBox="1"/>
          <p:nvPr/>
        </p:nvSpPr>
        <p:spPr>
          <a:xfrm>
            <a:off x="5105400" y="1371600"/>
            <a:ext cx="3429000" cy="1219200"/>
          </a:xfrm>
          <a:prstGeom prst="rect">
            <a:avLst/>
          </a:prstGeom>
          <a:noFill/>
        </p:spPr>
        <p:txBody>
          <a:bodyPr wrap="square" rtlCol="0">
            <a:prstTxWarp prst="textChevron">
              <a:avLst/>
            </a:prstTxWarp>
            <a:spAutoFit/>
          </a:bodyPr>
          <a:lstStyle/>
          <a:p>
            <a:r>
              <a:rPr lang="en-US" sz="4800" dirty="0"/>
              <a:t>Street Cars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1.jpg"/>
          <p:cNvPicPr>
            <a:picLocks noChangeAspect="1"/>
          </p:cNvPicPr>
          <p:nvPr/>
        </p:nvPicPr>
        <p:blipFill>
          <a:blip r:embed="rId3" cstate="print"/>
          <a:stretch>
            <a:fillRect/>
          </a:stretch>
        </p:blipFill>
        <p:spPr>
          <a:xfrm>
            <a:off x="301978" y="395037"/>
            <a:ext cx="8540045" cy="6067927"/>
          </a:xfrm>
          <a:prstGeom prst="rect">
            <a:avLst/>
          </a:prstGeom>
          <a:effectLst>
            <a:softEdge rad="317500"/>
          </a:effectLst>
        </p:spPr>
      </p:pic>
      <p:sp>
        <p:nvSpPr>
          <p:cNvPr id="3" name="TextBox 2"/>
          <p:cNvSpPr txBox="1"/>
          <p:nvPr/>
        </p:nvSpPr>
        <p:spPr>
          <a:xfrm>
            <a:off x="5638800" y="6172200"/>
            <a:ext cx="1600200" cy="523220"/>
          </a:xfrm>
          <a:prstGeom prst="rect">
            <a:avLst/>
          </a:prstGeom>
          <a:noFill/>
        </p:spPr>
        <p:txBody>
          <a:bodyPr wrap="square" rtlCol="0">
            <a:spAutoFit/>
          </a:bodyPr>
          <a:lstStyle/>
          <a:p>
            <a:r>
              <a:rPr lang="en-US" sz="2800" dirty="0"/>
              <a:t>Chicago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05400" y="457200"/>
            <a:ext cx="3810000" cy="2514600"/>
          </a:xfrm>
        </p:spPr>
        <p:txBody>
          <a:bodyPr>
            <a:noAutofit/>
          </a:bodyPr>
          <a:lstStyle/>
          <a:p>
            <a:pPr algn="ctr"/>
            <a:r>
              <a:rPr lang="en-US" sz="5400" dirty="0">
                <a:solidFill>
                  <a:schemeClr val="tx1"/>
                </a:solidFill>
              </a:rPr>
              <a:t>Emma</a:t>
            </a:r>
            <a:br>
              <a:rPr lang="en-US" sz="5400" dirty="0">
                <a:solidFill>
                  <a:schemeClr val="tx1"/>
                </a:solidFill>
              </a:rPr>
            </a:br>
            <a:r>
              <a:rPr lang="en-US" sz="5400" dirty="0">
                <a:solidFill>
                  <a:schemeClr val="tx1"/>
                </a:solidFill>
              </a:rPr>
              <a:t>Curtis</a:t>
            </a:r>
            <a:br>
              <a:rPr lang="en-US" sz="5400" dirty="0">
                <a:solidFill>
                  <a:schemeClr val="tx1"/>
                </a:solidFill>
              </a:rPr>
            </a:br>
            <a:r>
              <a:rPr lang="en-US" sz="5400" dirty="0">
                <a:solidFill>
                  <a:schemeClr val="tx1"/>
                </a:solidFill>
              </a:rPr>
              <a:t>Hopkins  </a:t>
            </a:r>
          </a:p>
        </p:txBody>
      </p:sp>
      <p:pic>
        <p:nvPicPr>
          <p:cNvPr id="6" name="Content Placeholder 5" descr="emma.jpg"/>
          <p:cNvPicPr>
            <a:picLocks noGrp="1" noChangeAspect="1"/>
          </p:cNvPicPr>
          <p:nvPr>
            <p:ph idx="1"/>
          </p:nvPr>
        </p:nvPicPr>
        <p:blipFill>
          <a:blip r:embed="rId3" cstate="print"/>
          <a:stretch>
            <a:fillRect/>
          </a:stretch>
        </p:blipFill>
        <p:spPr>
          <a:xfrm>
            <a:off x="457200" y="304800"/>
            <a:ext cx="4813659" cy="6172200"/>
          </a:xfrm>
          <a:effectLst>
            <a:softEdge rad="317500"/>
          </a:effectLst>
        </p:spPr>
      </p:pic>
      <p:sp>
        <p:nvSpPr>
          <p:cNvPr id="8" name="TextBox 7"/>
          <p:cNvSpPr txBox="1"/>
          <p:nvPr/>
        </p:nvSpPr>
        <p:spPr>
          <a:xfrm>
            <a:off x="5105400" y="3352800"/>
            <a:ext cx="3886200" cy="584775"/>
          </a:xfrm>
          <a:prstGeom prst="rect">
            <a:avLst/>
          </a:prstGeom>
          <a:noFill/>
        </p:spPr>
        <p:txBody>
          <a:bodyPr wrap="square" rtlCol="0">
            <a:spAutoFit/>
          </a:bodyPr>
          <a:lstStyle/>
          <a:p>
            <a:pPr algn="ctr"/>
            <a:r>
              <a:rPr lang="en-US" sz="3200" dirty="0"/>
              <a:t>Teacher of Teachers </a:t>
            </a:r>
          </a:p>
        </p:txBody>
      </p:sp>
      <p:sp>
        <p:nvSpPr>
          <p:cNvPr id="5" name="TextBox 4"/>
          <p:cNvSpPr txBox="1"/>
          <p:nvPr/>
        </p:nvSpPr>
        <p:spPr>
          <a:xfrm>
            <a:off x="5638800" y="4648200"/>
            <a:ext cx="2743200" cy="707886"/>
          </a:xfrm>
          <a:prstGeom prst="rect">
            <a:avLst/>
          </a:prstGeom>
          <a:noFill/>
        </p:spPr>
        <p:txBody>
          <a:bodyPr wrap="square" rtlCol="0">
            <a:spAutoFit/>
          </a:bodyPr>
          <a:lstStyle/>
          <a:p>
            <a:pPr algn="ctr"/>
            <a:r>
              <a:rPr lang="en-US" sz="4000" dirty="0"/>
              <a:t>1849 - 1925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894" y="190500"/>
            <a:ext cx="7388213" cy="6477000"/>
          </a:xfrm>
          <a:prstGeom prst="rect">
            <a:avLst/>
          </a:prstGeom>
        </p:spPr>
      </p:pic>
      <p:sp>
        <p:nvSpPr>
          <p:cNvPr id="3" name="TextBox 2"/>
          <p:cNvSpPr txBox="1"/>
          <p:nvPr/>
        </p:nvSpPr>
        <p:spPr>
          <a:xfrm>
            <a:off x="381000" y="5867400"/>
            <a:ext cx="1143000" cy="461665"/>
          </a:xfrm>
          <a:prstGeom prst="rect">
            <a:avLst/>
          </a:prstGeom>
          <a:noFill/>
        </p:spPr>
        <p:txBody>
          <a:bodyPr wrap="square" rtlCol="0">
            <a:spAutoFit/>
          </a:bodyPr>
          <a:lstStyle/>
          <a:p>
            <a:r>
              <a:rPr lang="en-US" sz="2400" dirty="0"/>
              <a:t>1867</a:t>
            </a:r>
          </a:p>
        </p:txBody>
      </p:sp>
    </p:spTree>
    <p:extLst>
      <p:ext uri="{BB962C8B-B14F-4D97-AF65-F5344CB8AC3E}">
        <p14:creationId xmlns:p14="http://schemas.microsoft.com/office/powerpoint/2010/main" val="2040463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19100"/>
            <a:ext cx="7772400" cy="5829300"/>
          </a:xfrm>
          <a:prstGeom prst="rect">
            <a:avLst/>
          </a:prstGeom>
        </p:spPr>
      </p:pic>
      <p:sp>
        <p:nvSpPr>
          <p:cNvPr id="3" name="TextBox 2"/>
          <p:cNvSpPr txBox="1"/>
          <p:nvPr/>
        </p:nvSpPr>
        <p:spPr>
          <a:xfrm>
            <a:off x="914400" y="6283569"/>
            <a:ext cx="4343400" cy="400110"/>
          </a:xfrm>
          <a:prstGeom prst="rect">
            <a:avLst/>
          </a:prstGeom>
          <a:noFill/>
        </p:spPr>
        <p:txBody>
          <a:bodyPr wrap="square" rtlCol="0">
            <a:spAutoFit/>
          </a:bodyPr>
          <a:lstStyle/>
          <a:p>
            <a:pPr algn="ctr"/>
            <a:r>
              <a:rPr lang="en-US" sz="2000" dirty="0"/>
              <a:t>Beginning 1876 – this model from 1904</a:t>
            </a:r>
          </a:p>
        </p:txBody>
      </p:sp>
    </p:spTree>
    <p:extLst>
      <p:ext uri="{BB962C8B-B14F-4D97-AF65-F5344CB8AC3E}">
        <p14:creationId xmlns:p14="http://schemas.microsoft.com/office/powerpoint/2010/main" val="1194086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52" y="228600"/>
            <a:ext cx="8827697" cy="5848349"/>
          </a:xfrm>
          <a:prstGeom prst="rect">
            <a:avLst/>
          </a:prstGeom>
        </p:spPr>
      </p:pic>
      <p:sp>
        <p:nvSpPr>
          <p:cNvPr id="3" name="TextBox 2"/>
          <p:cNvSpPr txBox="1"/>
          <p:nvPr/>
        </p:nvSpPr>
        <p:spPr>
          <a:xfrm>
            <a:off x="3352800" y="6172200"/>
            <a:ext cx="5334000" cy="523220"/>
          </a:xfrm>
          <a:prstGeom prst="rect">
            <a:avLst/>
          </a:prstGeom>
          <a:noFill/>
        </p:spPr>
        <p:txBody>
          <a:bodyPr wrap="square" rtlCol="0">
            <a:spAutoFit/>
          </a:bodyPr>
          <a:lstStyle/>
          <a:p>
            <a:pPr algn="ctr"/>
            <a:r>
              <a:rPr lang="en-US" sz="2800" dirty="0"/>
              <a:t>First Automobile, Karl Benz 1885</a:t>
            </a:r>
          </a:p>
        </p:txBody>
      </p:sp>
    </p:spTree>
    <p:extLst>
      <p:ext uri="{BB962C8B-B14F-4D97-AF65-F5344CB8AC3E}">
        <p14:creationId xmlns:p14="http://schemas.microsoft.com/office/powerpoint/2010/main" val="3702448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7.jpg"/>
          <p:cNvPicPr>
            <a:picLocks noChangeAspect="1"/>
          </p:cNvPicPr>
          <p:nvPr/>
        </p:nvPicPr>
        <p:blipFill>
          <a:blip r:embed="rId3" cstate="print"/>
          <a:stretch>
            <a:fillRect/>
          </a:stretch>
        </p:blipFill>
        <p:spPr>
          <a:xfrm>
            <a:off x="457200" y="1447800"/>
            <a:ext cx="8229601" cy="4800600"/>
          </a:xfrm>
          <a:prstGeom prst="rect">
            <a:avLst/>
          </a:prstGeom>
          <a:effectLst>
            <a:softEdge rad="317500"/>
          </a:effectLst>
        </p:spPr>
      </p:pic>
      <p:sp>
        <p:nvSpPr>
          <p:cNvPr id="3" name="TextBox 2"/>
          <p:cNvSpPr txBox="1"/>
          <p:nvPr/>
        </p:nvSpPr>
        <p:spPr>
          <a:xfrm>
            <a:off x="6324600" y="609600"/>
            <a:ext cx="2209800" cy="830997"/>
          </a:xfrm>
          <a:prstGeom prst="rect">
            <a:avLst/>
          </a:prstGeom>
          <a:noFill/>
        </p:spPr>
        <p:txBody>
          <a:bodyPr wrap="square" rtlCol="0">
            <a:spAutoFit/>
          </a:bodyPr>
          <a:lstStyle/>
          <a:p>
            <a:pPr algn="r"/>
            <a:r>
              <a:rPr lang="en-US" sz="4800" dirty="0"/>
              <a:t>1897</a:t>
            </a:r>
          </a:p>
        </p:txBody>
      </p:sp>
      <p:sp>
        <p:nvSpPr>
          <p:cNvPr id="4" name="TextBox 3"/>
          <p:cNvSpPr txBox="1"/>
          <p:nvPr/>
        </p:nvSpPr>
        <p:spPr>
          <a:xfrm>
            <a:off x="685800" y="457200"/>
            <a:ext cx="3429000" cy="1066800"/>
          </a:xfrm>
          <a:prstGeom prst="rect">
            <a:avLst/>
          </a:prstGeom>
          <a:noFill/>
        </p:spPr>
        <p:txBody>
          <a:bodyPr wrap="square" rtlCol="0">
            <a:prstTxWarp prst="textCurveUp">
              <a:avLst/>
            </a:prstTxWarp>
            <a:spAutoFit/>
          </a:bodyPr>
          <a:lstStyle/>
          <a:p>
            <a:r>
              <a:rPr lang="en-US" sz="3600" dirty="0">
                <a:latin typeface="+mj-lt"/>
              </a:rPr>
              <a:t>The Bicycle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80817"/>
            <a:ext cx="8458200" cy="6496367"/>
          </a:xfrm>
          <a:prstGeom prst="rect">
            <a:avLst/>
          </a:prstGeom>
        </p:spPr>
      </p:pic>
    </p:spTree>
    <p:extLst>
      <p:ext uri="{BB962C8B-B14F-4D97-AF65-F5344CB8AC3E}">
        <p14:creationId xmlns:p14="http://schemas.microsoft.com/office/powerpoint/2010/main" val="1687604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900.jpg"/>
          <p:cNvPicPr>
            <a:picLocks noChangeAspect="1"/>
          </p:cNvPicPr>
          <p:nvPr/>
        </p:nvPicPr>
        <p:blipFill>
          <a:blip r:embed="rId3" cstate="print"/>
          <a:stretch>
            <a:fillRect/>
          </a:stretch>
        </p:blipFill>
        <p:spPr>
          <a:xfrm>
            <a:off x="35170" y="31261"/>
            <a:ext cx="4572000" cy="6955692"/>
          </a:xfrm>
          <a:prstGeom prst="rect">
            <a:avLst/>
          </a:prstGeom>
        </p:spPr>
      </p:pic>
      <p:pic>
        <p:nvPicPr>
          <p:cNvPr id="8" name="Picture 7" descr="1895.jpg"/>
          <p:cNvPicPr>
            <a:picLocks noChangeAspect="1"/>
          </p:cNvPicPr>
          <p:nvPr/>
        </p:nvPicPr>
        <p:blipFill>
          <a:blip r:embed="rId4" cstate="print"/>
          <a:stretch>
            <a:fillRect/>
          </a:stretch>
        </p:blipFill>
        <p:spPr>
          <a:xfrm>
            <a:off x="4577862" y="31261"/>
            <a:ext cx="4419600" cy="700649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10896"/>
            <a:ext cx="8324850" cy="5327904"/>
          </a:xfrm>
          <a:prstGeom prst="rect">
            <a:avLst/>
          </a:prstGeom>
        </p:spPr>
      </p:pic>
      <p:sp>
        <p:nvSpPr>
          <p:cNvPr id="3" name="TextBox 2"/>
          <p:cNvSpPr txBox="1"/>
          <p:nvPr/>
        </p:nvSpPr>
        <p:spPr>
          <a:xfrm>
            <a:off x="2590800" y="6096000"/>
            <a:ext cx="6191250" cy="523220"/>
          </a:xfrm>
          <a:prstGeom prst="rect">
            <a:avLst/>
          </a:prstGeom>
          <a:noFill/>
        </p:spPr>
        <p:txBody>
          <a:bodyPr wrap="square" rtlCol="0">
            <a:spAutoFit/>
          </a:bodyPr>
          <a:lstStyle/>
          <a:p>
            <a:pPr algn="ctr"/>
            <a:r>
              <a:rPr lang="en-US" sz="2800" dirty="0"/>
              <a:t>Ford Model T - 1908</a:t>
            </a:r>
          </a:p>
        </p:txBody>
      </p:sp>
    </p:spTree>
    <p:extLst>
      <p:ext uri="{BB962C8B-B14F-4D97-AF65-F5344CB8AC3E}">
        <p14:creationId xmlns:p14="http://schemas.microsoft.com/office/powerpoint/2010/main" val="2262780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20ICR%20train%20to%20Dalhousie%201884.jpg"/>
          <p:cNvPicPr>
            <a:picLocks noChangeAspect="1"/>
          </p:cNvPicPr>
          <p:nvPr/>
        </p:nvPicPr>
        <p:blipFill>
          <a:blip r:embed="rId3" cstate="print"/>
          <a:stretch>
            <a:fillRect/>
          </a:stretch>
        </p:blipFill>
        <p:spPr>
          <a:xfrm>
            <a:off x="382678" y="457200"/>
            <a:ext cx="8378644" cy="5943600"/>
          </a:xfrm>
          <a:prstGeom prst="rect">
            <a:avLst/>
          </a:prstGeom>
          <a:effectLst>
            <a:softEdge rad="317500"/>
          </a:effectLst>
        </p:spPr>
      </p:pic>
      <p:sp>
        <p:nvSpPr>
          <p:cNvPr id="3" name="TextBox 2"/>
          <p:cNvSpPr txBox="1"/>
          <p:nvPr/>
        </p:nvSpPr>
        <p:spPr>
          <a:xfrm>
            <a:off x="990600" y="990600"/>
            <a:ext cx="4800600" cy="830997"/>
          </a:xfrm>
          <a:prstGeom prst="rect">
            <a:avLst/>
          </a:prstGeom>
          <a:noFill/>
        </p:spPr>
        <p:txBody>
          <a:bodyPr wrap="square" rtlCol="0">
            <a:spAutoFit/>
          </a:bodyPr>
          <a:lstStyle/>
          <a:p>
            <a:r>
              <a:rPr lang="en-US" sz="4800" dirty="0"/>
              <a:t>The Steam Engine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73" y="205740"/>
            <a:ext cx="8693727" cy="5737860"/>
          </a:xfrm>
          <a:prstGeom prst="rect">
            <a:avLst/>
          </a:prstGeom>
          <a:effectLst>
            <a:softEdge rad="317500"/>
          </a:effectLst>
        </p:spPr>
      </p:pic>
      <p:sp>
        <p:nvSpPr>
          <p:cNvPr id="3" name="TextBox 2"/>
          <p:cNvSpPr txBox="1"/>
          <p:nvPr/>
        </p:nvSpPr>
        <p:spPr>
          <a:xfrm>
            <a:off x="3048000" y="6172200"/>
            <a:ext cx="5791200" cy="461665"/>
          </a:xfrm>
          <a:prstGeom prst="rect">
            <a:avLst/>
          </a:prstGeom>
          <a:noFill/>
        </p:spPr>
        <p:txBody>
          <a:bodyPr wrap="square" rtlCol="0">
            <a:spAutoFit/>
          </a:bodyPr>
          <a:lstStyle/>
          <a:p>
            <a:pPr algn="ctr"/>
            <a:r>
              <a:rPr lang="en-US" sz="2400" dirty="0"/>
              <a:t>Great Chicago Fire 1871</a:t>
            </a:r>
          </a:p>
        </p:txBody>
      </p:sp>
    </p:spTree>
    <p:extLst>
      <p:ext uri="{BB962C8B-B14F-4D97-AF65-F5344CB8AC3E}">
        <p14:creationId xmlns:p14="http://schemas.microsoft.com/office/powerpoint/2010/main" val="2701926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z_blizzard1888.jpg"/>
          <p:cNvPicPr>
            <a:picLocks noChangeAspect="1"/>
          </p:cNvPicPr>
          <p:nvPr/>
        </p:nvPicPr>
        <p:blipFill>
          <a:blip r:embed="rId3" cstate="print"/>
          <a:stretch>
            <a:fillRect/>
          </a:stretch>
        </p:blipFill>
        <p:spPr>
          <a:xfrm>
            <a:off x="109397" y="157164"/>
            <a:ext cx="9045918" cy="5710236"/>
          </a:xfrm>
          <a:prstGeom prst="rect">
            <a:avLst/>
          </a:prstGeom>
          <a:effectLst>
            <a:softEdge rad="317500"/>
          </a:effectLst>
        </p:spPr>
      </p:pic>
      <p:sp>
        <p:nvSpPr>
          <p:cNvPr id="5" name="TextBox 4"/>
          <p:cNvSpPr txBox="1"/>
          <p:nvPr/>
        </p:nvSpPr>
        <p:spPr>
          <a:xfrm>
            <a:off x="2819400" y="5341202"/>
            <a:ext cx="5562600" cy="526198"/>
          </a:xfrm>
          <a:prstGeom prst="rect">
            <a:avLst/>
          </a:prstGeom>
          <a:noFill/>
        </p:spPr>
        <p:txBody>
          <a:bodyPr wrap="square" rtlCol="0">
            <a:prstTxWarp prst="textDeflate">
              <a:avLst/>
            </a:prstTxWarp>
            <a:spAutoFit/>
          </a:bodyPr>
          <a:lstStyle/>
          <a:p>
            <a:pPr algn="r"/>
            <a:r>
              <a:rPr lang="en-US" sz="4800" dirty="0">
                <a:latin typeface="+mj-lt"/>
              </a:rPr>
              <a:t>Blizzard of 1888</a:t>
            </a:r>
          </a:p>
        </p:txBody>
      </p:sp>
      <p:sp>
        <p:nvSpPr>
          <p:cNvPr id="2" name="TextBox 1"/>
          <p:cNvSpPr txBox="1"/>
          <p:nvPr/>
        </p:nvSpPr>
        <p:spPr>
          <a:xfrm>
            <a:off x="5029200" y="6019800"/>
            <a:ext cx="3352800" cy="523220"/>
          </a:xfrm>
          <a:prstGeom prst="rect">
            <a:avLst/>
          </a:prstGeom>
          <a:noFill/>
        </p:spPr>
        <p:txBody>
          <a:bodyPr wrap="square" rtlCol="0">
            <a:spAutoFit/>
          </a:bodyPr>
          <a:lstStyle/>
          <a:p>
            <a:pPr algn="ctr"/>
            <a:r>
              <a:rPr lang="en-US" sz="2800" dirty="0"/>
              <a:t>New York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8C2249-B206-40FB-8999-01F9D3D2A29C}"/>
              </a:ext>
            </a:extLst>
          </p:cNvPr>
          <p:cNvSpPr txBox="1"/>
          <p:nvPr/>
        </p:nvSpPr>
        <p:spPr>
          <a:xfrm>
            <a:off x="381000" y="1536174"/>
            <a:ext cx="8382000" cy="3785652"/>
          </a:xfrm>
          <a:prstGeom prst="rect">
            <a:avLst/>
          </a:prstGeom>
          <a:noFill/>
        </p:spPr>
        <p:txBody>
          <a:bodyPr wrap="square" rtlCol="0">
            <a:spAutoFit/>
          </a:bodyPr>
          <a:lstStyle/>
          <a:p>
            <a:pPr algn="ctr"/>
            <a:r>
              <a:rPr lang="en-US" sz="4000" dirty="0"/>
              <a:t>The Statement of Being</a:t>
            </a:r>
          </a:p>
          <a:p>
            <a:pPr algn="ctr"/>
            <a:endParaRPr lang="en-US" sz="4000" dirty="0"/>
          </a:p>
          <a:p>
            <a:pPr algn="ctr"/>
            <a:r>
              <a:rPr lang="en-US" sz="4000" dirty="0"/>
              <a:t>The Good I am seeking is my God, </a:t>
            </a:r>
          </a:p>
          <a:p>
            <a:pPr algn="ctr"/>
            <a:r>
              <a:rPr lang="en-US" sz="4000" dirty="0"/>
              <a:t>God is my Life.</a:t>
            </a:r>
          </a:p>
          <a:p>
            <a:pPr algn="ctr"/>
            <a:r>
              <a:rPr lang="en-US" sz="4000" dirty="0"/>
              <a:t>The Good I am seeking is my health, </a:t>
            </a:r>
          </a:p>
          <a:p>
            <a:pPr algn="ctr"/>
            <a:r>
              <a:rPr lang="en-US" sz="4000" dirty="0"/>
              <a:t>God is my health.</a:t>
            </a:r>
          </a:p>
        </p:txBody>
      </p:sp>
    </p:spTree>
    <p:extLst>
      <p:ext uri="{BB962C8B-B14F-4D97-AF65-F5344CB8AC3E}">
        <p14:creationId xmlns:p14="http://schemas.microsoft.com/office/powerpoint/2010/main" val="742818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ys_Trenches.jpg"/>
          <p:cNvPicPr>
            <a:picLocks noChangeAspect="1"/>
          </p:cNvPicPr>
          <p:nvPr/>
        </p:nvPicPr>
        <p:blipFill>
          <a:blip r:embed="rId3" cstate="print"/>
          <a:stretch>
            <a:fillRect/>
          </a:stretch>
        </p:blipFill>
        <p:spPr>
          <a:xfrm>
            <a:off x="0" y="1040130"/>
            <a:ext cx="9144000" cy="4777740"/>
          </a:xfrm>
          <a:prstGeom prst="rect">
            <a:avLst/>
          </a:prstGeom>
          <a:effectLst>
            <a:softEdge rad="317500"/>
          </a:effectLst>
        </p:spPr>
      </p:pic>
      <p:sp>
        <p:nvSpPr>
          <p:cNvPr id="3" name="TextBox 2"/>
          <p:cNvSpPr txBox="1"/>
          <p:nvPr/>
        </p:nvSpPr>
        <p:spPr>
          <a:xfrm>
            <a:off x="762000" y="304800"/>
            <a:ext cx="7467600" cy="830997"/>
          </a:xfrm>
          <a:prstGeom prst="rect">
            <a:avLst/>
          </a:prstGeom>
          <a:noFill/>
        </p:spPr>
        <p:txBody>
          <a:bodyPr wrap="square" rtlCol="0">
            <a:spAutoFit/>
          </a:bodyPr>
          <a:lstStyle/>
          <a:p>
            <a:pPr algn="ctr"/>
            <a:r>
              <a:rPr lang="en-US" sz="4800" dirty="0">
                <a:latin typeface="+mj-lt"/>
              </a:rPr>
              <a:t>World War I    </a:t>
            </a:r>
            <a:r>
              <a:rPr lang="en-US" sz="4000" dirty="0">
                <a:latin typeface="+mj-lt"/>
              </a:rPr>
              <a:t>1914-1918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War-I-biplan-2979.jpg"/>
          <p:cNvPicPr>
            <a:picLocks noChangeAspect="1"/>
          </p:cNvPicPr>
          <p:nvPr/>
        </p:nvPicPr>
        <p:blipFill>
          <a:blip r:embed="rId3" cstate="print"/>
          <a:stretch>
            <a:fillRect/>
          </a:stretch>
        </p:blipFill>
        <p:spPr>
          <a:xfrm>
            <a:off x="762000" y="1447799"/>
            <a:ext cx="7620000" cy="5387879"/>
          </a:xfrm>
          <a:prstGeom prst="rect">
            <a:avLst/>
          </a:prstGeom>
          <a:effectLst>
            <a:softEdge rad="317500"/>
          </a:effectLst>
        </p:spPr>
      </p:pic>
      <p:sp>
        <p:nvSpPr>
          <p:cNvPr id="3" name="TextBox 2"/>
          <p:cNvSpPr txBox="1"/>
          <p:nvPr/>
        </p:nvSpPr>
        <p:spPr>
          <a:xfrm>
            <a:off x="1295400" y="609600"/>
            <a:ext cx="6705600" cy="830997"/>
          </a:xfrm>
          <a:prstGeom prst="rect">
            <a:avLst/>
          </a:prstGeom>
          <a:noFill/>
        </p:spPr>
        <p:txBody>
          <a:bodyPr wrap="square" rtlCol="0">
            <a:spAutoFit/>
          </a:bodyPr>
          <a:lstStyle/>
          <a:p>
            <a:pPr algn="ctr"/>
            <a:r>
              <a:rPr lang="en-US" sz="4800" dirty="0">
                <a:latin typeface="+mj-lt"/>
              </a:rPr>
              <a:t>World War I Bi-Plane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r_End.jpg"/>
          <p:cNvPicPr>
            <a:picLocks noChangeAspect="1"/>
          </p:cNvPicPr>
          <p:nvPr/>
        </p:nvPicPr>
        <p:blipFill>
          <a:blip r:embed="rId3" cstate="print"/>
          <a:stretch>
            <a:fillRect/>
          </a:stretch>
        </p:blipFill>
        <p:spPr>
          <a:xfrm>
            <a:off x="152400" y="304800"/>
            <a:ext cx="4679251" cy="6278278"/>
          </a:xfrm>
          <a:prstGeom prst="rect">
            <a:avLst/>
          </a:prstGeom>
          <a:effectLst>
            <a:softEdge rad="317500"/>
          </a:effectLst>
        </p:spPr>
      </p:pic>
      <p:pic>
        <p:nvPicPr>
          <p:cNvPr id="3" name="Picture 2" descr="imagesCA5YRDQN.jpg"/>
          <p:cNvPicPr>
            <a:picLocks noChangeAspect="1"/>
          </p:cNvPicPr>
          <p:nvPr/>
        </p:nvPicPr>
        <p:blipFill>
          <a:blip r:embed="rId4" cstate="print"/>
          <a:stretch>
            <a:fillRect/>
          </a:stretch>
        </p:blipFill>
        <p:spPr>
          <a:xfrm>
            <a:off x="4801429" y="533400"/>
            <a:ext cx="3885371" cy="5859904"/>
          </a:xfrm>
          <a:prstGeom prst="rect">
            <a:avLst/>
          </a:prstGeom>
          <a:noFill/>
          <a:ln>
            <a:noFill/>
          </a:ln>
          <a:effectLst>
            <a:softEdge rad="3175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742"/>
            <a:ext cx="6705600" cy="6865334"/>
          </a:xfrm>
          <a:prstGeom prst="rect">
            <a:avLst/>
          </a:prstGeom>
          <a:effectLst>
            <a:softEdge rad="317500"/>
          </a:effectLst>
        </p:spPr>
      </p:pic>
    </p:spTree>
    <p:extLst>
      <p:ext uri="{BB962C8B-B14F-4D97-AF65-F5344CB8AC3E}">
        <p14:creationId xmlns:p14="http://schemas.microsoft.com/office/powerpoint/2010/main" val="1640884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991600" cy="923330"/>
          </a:xfrm>
          <a:prstGeom prst="rect">
            <a:avLst/>
          </a:prstGeom>
          <a:noFill/>
        </p:spPr>
        <p:txBody>
          <a:bodyPr wrap="square" rtlCol="0">
            <a:spAutoFit/>
          </a:bodyPr>
          <a:lstStyle/>
          <a:p>
            <a:r>
              <a:rPr lang="en-US" sz="3600" dirty="0">
                <a:latin typeface="+mj-lt"/>
              </a:rPr>
              <a:t>Emma Curtis Hopkins travelled extensively</a:t>
            </a:r>
          </a:p>
          <a:p>
            <a:endParaRPr lang="en-US" dirty="0"/>
          </a:p>
        </p:txBody>
      </p:sp>
      <p:sp>
        <p:nvSpPr>
          <p:cNvPr id="4" name="TextBox 3"/>
          <p:cNvSpPr txBox="1"/>
          <p:nvPr/>
        </p:nvSpPr>
        <p:spPr>
          <a:xfrm>
            <a:off x="3276600" y="1600201"/>
            <a:ext cx="5410200" cy="5078313"/>
          </a:xfrm>
          <a:prstGeom prst="rect">
            <a:avLst/>
          </a:prstGeom>
          <a:noFill/>
        </p:spPr>
        <p:txBody>
          <a:bodyPr wrap="square" rtlCol="0">
            <a:spAutoFit/>
          </a:bodyPr>
          <a:lstStyle/>
          <a:p>
            <a:r>
              <a:rPr lang="en-US" sz="3600" dirty="0"/>
              <a:t>16 States from</a:t>
            </a:r>
          </a:p>
          <a:p>
            <a:r>
              <a:rPr lang="en-US" sz="3600" dirty="0"/>
              <a:t>New York to San Francisco</a:t>
            </a:r>
          </a:p>
          <a:p>
            <a:endParaRPr lang="en-US" sz="3600" dirty="0"/>
          </a:p>
          <a:p>
            <a:r>
              <a:rPr lang="en-US" sz="3600" dirty="0"/>
              <a:t>England, France, Mexico</a:t>
            </a:r>
          </a:p>
          <a:p>
            <a:r>
              <a:rPr lang="en-US" sz="3600" dirty="0"/>
              <a:t>Maybe Australia</a:t>
            </a:r>
          </a:p>
          <a:p>
            <a:endParaRPr lang="en-US" sz="3600" dirty="0"/>
          </a:p>
          <a:p>
            <a:r>
              <a:rPr lang="en-US" sz="3600" dirty="0"/>
              <a:t>Her influence reached as many as 50,000 students</a:t>
            </a:r>
          </a:p>
          <a:p>
            <a:endParaRPr lang="en-US" sz="3600" dirty="0"/>
          </a:p>
        </p:txBody>
      </p:sp>
      <p:pic>
        <p:nvPicPr>
          <p:cNvPr id="6" name="Picture 5" descr="Modeart1899.jpg"/>
          <p:cNvPicPr>
            <a:picLocks noChangeAspect="1"/>
          </p:cNvPicPr>
          <p:nvPr/>
        </p:nvPicPr>
        <p:blipFill>
          <a:blip r:embed="rId3" cstate="print"/>
          <a:stretch>
            <a:fillRect/>
          </a:stretch>
        </p:blipFill>
        <p:spPr>
          <a:xfrm>
            <a:off x="304801" y="1064652"/>
            <a:ext cx="2971799" cy="5366007"/>
          </a:xfrm>
          <a:prstGeom prst="rect">
            <a:avLst/>
          </a:prstGeom>
          <a:effectLst>
            <a:softEdge rad="317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20s.jpg"/>
          <p:cNvPicPr>
            <a:picLocks noChangeAspect="1"/>
          </p:cNvPicPr>
          <p:nvPr/>
        </p:nvPicPr>
        <p:blipFill>
          <a:blip r:embed="rId3" cstate="print"/>
          <a:stretch>
            <a:fillRect/>
          </a:stretch>
        </p:blipFill>
        <p:spPr>
          <a:xfrm>
            <a:off x="533400" y="244476"/>
            <a:ext cx="4267200" cy="6471920"/>
          </a:xfrm>
          <a:prstGeom prst="rect">
            <a:avLst/>
          </a:prstGeom>
          <a:effectLst>
            <a:softEdge rad="127000"/>
          </a:effectLst>
        </p:spPr>
      </p:pic>
      <p:sp>
        <p:nvSpPr>
          <p:cNvPr id="3" name="TextBox 2"/>
          <p:cNvSpPr txBox="1"/>
          <p:nvPr/>
        </p:nvSpPr>
        <p:spPr>
          <a:xfrm>
            <a:off x="4876800" y="990600"/>
            <a:ext cx="3810000" cy="3170099"/>
          </a:xfrm>
          <a:prstGeom prst="rect">
            <a:avLst/>
          </a:prstGeom>
          <a:noFill/>
        </p:spPr>
        <p:txBody>
          <a:bodyPr wrap="square" rtlCol="0">
            <a:spAutoFit/>
          </a:bodyPr>
          <a:lstStyle/>
          <a:p>
            <a:r>
              <a:rPr lang="en-US" sz="4000" dirty="0"/>
              <a:t>Taking the Train </a:t>
            </a:r>
          </a:p>
          <a:p>
            <a:r>
              <a:rPr lang="en-US" sz="4000" dirty="0"/>
              <a:t>from</a:t>
            </a:r>
          </a:p>
          <a:p>
            <a:r>
              <a:rPr lang="en-US" sz="4000" dirty="0"/>
              <a:t>New York </a:t>
            </a:r>
          </a:p>
          <a:p>
            <a:r>
              <a:rPr lang="en-US" sz="4000" dirty="0"/>
              <a:t>to </a:t>
            </a:r>
          </a:p>
          <a:p>
            <a:r>
              <a:rPr lang="en-US" sz="4000" dirty="0"/>
              <a:t>San Francisco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dirty="0">
                <a:solidFill>
                  <a:schemeClr val="tx1"/>
                </a:solidFill>
              </a:rPr>
              <a:t>Ocean Liners </a:t>
            </a:r>
          </a:p>
        </p:txBody>
      </p:sp>
      <p:pic>
        <p:nvPicPr>
          <p:cNvPr id="6" name="Picture 5" descr="street cars images.jpg"/>
          <p:cNvPicPr>
            <a:picLocks noChangeAspect="1"/>
          </p:cNvPicPr>
          <p:nvPr/>
        </p:nvPicPr>
        <p:blipFill>
          <a:blip r:embed="rId3" cstate="print"/>
          <a:stretch>
            <a:fillRect/>
          </a:stretch>
        </p:blipFill>
        <p:spPr>
          <a:xfrm>
            <a:off x="152400" y="1143000"/>
            <a:ext cx="8839200" cy="5564886"/>
          </a:xfrm>
          <a:prstGeom prst="rect">
            <a:avLst/>
          </a:prstGeom>
          <a:effectLst>
            <a:softEdge rad="317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76" y="484315"/>
            <a:ext cx="8878448" cy="5889370"/>
          </a:xfrm>
          <a:prstGeom prst="rect">
            <a:avLst/>
          </a:prstGeom>
          <a:effectLst>
            <a:softEdge rad="317500"/>
          </a:effectLst>
        </p:spPr>
      </p:pic>
    </p:spTree>
    <p:extLst>
      <p:ext uri="{BB962C8B-B14F-4D97-AF65-F5344CB8AC3E}">
        <p14:creationId xmlns:p14="http://schemas.microsoft.com/office/powerpoint/2010/main" val="708858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3429000" y="1447800"/>
            <a:ext cx="5562600" cy="5181600"/>
          </a:xfrm>
          <a:prstGeom prst="rect">
            <a:avLst/>
          </a:prstGeom>
          <a:noFill/>
          <a:ln w="9525" algn="in">
            <a:noFill/>
            <a:miter lim="800000"/>
            <a:headEnd/>
            <a:tailEnd/>
          </a:ln>
          <a:effectLst>
            <a:softEdge rad="317500"/>
          </a:effectLst>
        </p:spPr>
      </p:pic>
      <p:sp>
        <p:nvSpPr>
          <p:cNvPr id="5" name="TextBox 4"/>
          <p:cNvSpPr txBox="1"/>
          <p:nvPr/>
        </p:nvSpPr>
        <p:spPr>
          <a:xfrm>
            <a:off x="685800" y="457200"/>
            <a:ext cx="7848600" cy="2123658"/>
          </a:xfrm>
          <a:prstGeom prst="rect">
            <a:avLst/>
          </a:prstGeom>
          <a:noFill/>
        </p:spPr>
        <p:txBody>
          <a:bodyPr wrap="square" rtlCol="0">
            <a:spAutoFit/>
          </a:bodyPr>
          <a:lstStyle/>
          <a:p>
            <a:r>
              <a:rPr lang="en-US" sz="6600" dirty="0">
                <a:latin typeface="+mj-lt"/>
              </a:rPr>
              <a:t>Who influenced Emma?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828800"/>
            <a:ext cx="5029200" cy="3170099"/>
          </a:xfrm>
          <a:prstGeom prst="rect">
            <a:avLst/>
          </a:prstGeom>
          <a:noFill/>
        </p:spPr>
        <p:txBody>
          <a:bodyPr wrap="square" rtlCol="0">
            <a:spAutoFit/>
          </a:bodyPr>
          <a:lstStyle/>
          <a:p>
            <a:pPr>
              <a:buFont typeface="Arial" pitchFamily="34" charset="0"/>
              <a:buChar char="•"/>
            </a:pPr>
            <a:r>
              <a:rPr lang="en-US" sz="4000" dirty="0">
                <a:latin typeface="+mj-lt"/>
              </a:rPr>
              <a:t>Sacred Scriptures </a:t>
            </a:r>
          </a:p>
          <a:p>
            <a:pPr>
              <a:buFont typeface="Arial" pitchFamily="34" charset="0"/>
              <a:buChar char="•"/>
            </a:pPr>
            <a:r>
              <a:rPr lang="en-US" sz="4000" dirty="0">
                <a:latin typeface="+mj-lt"/>
              </a:rPr>
              <a:t>Greek Philosophers</a:t>
            </a:r>
          </a:p>
          <a:p>
            <a:pPr>
              <a:buFont typeface="Arial" pitchFamily="34" charset="0"/>
              <a:buChar char="•"/>
            </a:pPr>
            <a:r>
              <a:rPr lang="en-US" sz="4000" dirty="0">
                <a:latin typeface="+mj-lt"/>
              </a:rPr>
              <a:t>Books on Mythology</a:t>
            </a:r>
          </a:p>
          <a:p>
            <a:pPr>
              <a:buFont typeface="Arial" pitchFamily="34" charset="0"/>
              <a:buChar char="•"/>
            </a:pPr>
            <a:r>
              <a:rPr lang="en-US" sz="4000" dirty="0">
                <a:latin typeface="+mj-lt"/>
              </a:rPr>
              <a:t>Books on Theology</a:t>
            </a:r>
          </a:p>
          <a:p>
            <a:pPr>
              <a:buFont typeface="Arial" pitchFamily="34" charset="0"/>
              <a:buChar char="•"/>
            </a:pPr>
            <a:r>
              <a:rPr lang="en-US" sz="4000" dirty="0">
                <a:latin typeface="+mj-lt"/>
              </a:rPr>
              <a:t>Books on Science</a:t>
            </a:r>
          </a:p>
        </p:txBody>
      </p:sp>
      <p:sp>
        <p:nvSpPr>
          <p:cNvPr id="4" name="TextBox 3"/>
          <p:cNvSpPr txBox="1"/>
          <p:nvPr/>
        </p:nvSpPr>
        <p:spPr>
          <a:xfrm>
            <a:off x="1485900" y="685800"/>
            <a:ext cx="6172200" cy="830997"/>
          </a:xfrm>
          <a:prstGeom prst="rect">
            <a:avLst/>
          </a:prstGeom>
          <a:noFill/>
        </p:spPr>
        <p:txBody>
          <a:bodyPr wrap="square" rtlCol="0">
            <a:spAutoFit/>
          </a:bodyPr>
          <a:lstStyle/>
          <a:p>
            <a:r>
              <a:rPr lang="en-US" sz="4800" dirty="0">
                <a:latin typeface="+mj-lt"/>
              </a:rPr>
              <a:t>Books and more Books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228600" y="990600"/>
            <a:ext cx="8686800" cy="4876800"/>
          </a:xfrm>
        </p:spPr>
        <p:txBody>
          <a:bodyPr>
            <a:normAutofit/>
          </a:bodyPr>
          <a:lstStyle/>
          <a:p>
            <a:pPr algn="ctr">
              <a:spcBef>
                <a:spcPts val="0"/>
              </a:spcBef>
            </a:pPr>
            <a:r>
              <a:rPr lang="en-US" sz="4000" dirty="0">
                <a:solidFill>
                  <a:schemeClr val="tx1"/>
                </a:solidFill>
              </a:rPr>
              <a:t>The Good I am seeking is my strength, </a:t>
            </a:r>
          </a:p>
          <a:p>
            <a:pPr algn="ctr">
              <a:spcBef>
                <a:spcPts val="0"/>
              </a:spcBef>
            </a:pPr>
            <a:r>
              <a:rPr lang="en-US" sz="4000" dirty="0">
                <a:solidFill>
                  <a:schemeClr val="tx1"/>
                </a:solidFill>
              </a:rPr>
              <a:t>God is my strength.</a:t>
            </a:r>
          </a:p>
          <a:p>
            <a:pPr algn="ctr">
              <a:spcBef>
                <a:spcPts val="0"/>
              </a:spcBef>
            </a:pPr>
            <a:r>
              <a:rPr lang="en-US" sz="4000" dirty="0">
                <a:solidFill>
                  <a:schemeClr val="tx1"/>
                </a:solidFill>
              </a:rPr>
              <a:t>The Good I am seeking is my support, </a:t>
            </a:r>
          </a:p>
          <a:p>
            <a:pPr algn="ctr">
              <a:spcBef>
                <a:spcPts val="0"/>
              </a:spcBef>
            </a:pPr>
            <a:r>
              <a:rPr lang="en-US" sz="4000" dirty="0">
                <a:solidFill>
                  <a:schemeClr val="tx1"/>
                </a:solidFill>
              </a:rPr>
              <a:t>God is my support.</a:t>
            </a:r>
          </a:p>
          <a:p>
            <a:pPr algn="ctr">
              <a:spcBef>
                <a:spcPts val="0"/>
              </a:spcBef>
            </a:pPr>
            <a:r>
              <a:rPr lang="en-US" sz="4000" dirty="0">
                <a:solidFill>
                  <a:schemeClr val="tx1"/>
                </a:solidFill>
              </a:rPr>
              <a:t>The Good I am seeking is my defense, </a:t>
            </a:r>
          </a:p>
          <a:p>
            <a:pPr algn="ctr">
              <a:spcBef>
                <a:spcPts val="0"/>
              </a:spcBef>
            </a:pPr>
            <a:r>
              <a:rPr lang="en-US" sz="4000" dirty="0">
                <a:solidFill>
                  <a:schemeClr val="tx1"/>
                </a:solidFill>
              </a:rPr>
              <a:t>God is my defense.</a:t>
            </a:r>
          </a:p>
        </p:txBody>
      </p:sp>
    </p:spTree>
    <p:extLst>
      <p:ext uri="{BB962C8B-B14F-4D97-AF65-F5344CB8AC3E}">
        <p14:creationId xmlns:p14="http://schemas.microsoft.com/office/powerpoint/2010/main" val="1864769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E50D13-D894-44BB-ABF6-497A0F66DC0F}"/>
              </a:ext>
            </a:extLst>
          </p:cNvPr>
          <p:cNvSpPr txBox="1"/>
          <p:nvPr/>
        </p:nvSpPr>
        <p:spPr>
          <a:xfrm>
            <a:off x="990600" y="1166843"/>
            <a:ext cx="7162800" cy="4524315"/>
          </a:xfrm>
          <a:prstGeom prst="rect">
            <a:avLst/>
          </a:prstGeom>
          <a:noFill/>
        </p:spPr>
        <p:txBody>
          <a:bodyPr wrap="square" rtlCol="0">
            <a:spAutoFit/>
          </a:bodyPr>
          <a:lstStyle/>
          <a:p>
            <a:r>
              <a:rPr lang="en-US" sz="4800" dirty="0"/>
              <a:t>Hebrew &amp; Christian Bible</a:t>
            </a:r>
          </a:p>
          <a:p>
            <a:r>
              <a:rPr lang="en-US" sz="4800" dirty="0"/>
              <a:t>Hindu Bhagavad Gita</a:t>
            </a:r>
          </a:p>
          <a:p>
            <a:r>
              <a:rPr lang="en-US" sz="4800" dirty="0"/>
              <a:t>Chinese Tao-</a:t>
            </a:r>
            <a:r>
              <a:rPr lang="en-US" sz="4800" dirty="0" err="1"/>
              <a:t>te</a:t>
            </a:r>
            <a:r>
              <a:rPr lang="en-US" sz="4800" dirty="0"/>
              <a:t>-King</a:t>
            </a:r>
          </a:p>
          <a:p>
            <a:r>
              <a:rPr lang="en-US" sz="4800" dirty="0"/>
              <a:t>Egyptian Book of the Dead</a:t>
            </a:r>
          </a:p>
          <a:p>
            <a:r>
              <a:rPr lang="en-US" sz="4800" dirty="0"/>
              <a:t>Mohammedan Al-Koran</a:t>
            </a:r>
          </a:p>
          <a:p>
            <a:r>
              <a:rPr lang="en-US" sz="4800" dirty="0"/>
              <a:t>Zoroastrian Zend </a:t>
            </a:r>
            <a:r>
              <a:rPr lang="en-US" sz="4800" dirty="0" err="1"/>
              <a:t>Avesta</a:t>
            </a:r>
            <a:endParaRPr lang="en-US" sz="4800" dirty="0"/>
          </a:p>
        </p:txBody>
      </p:sp>
    </p:spTree>
    <p:extLst>
      <p:ext uri="{BB962C8B-B14F-4D97-AF65-F5344CB8AC3E}">
        <p14:creationId xmlns:p14="http://schemas.microsoft.com/office/powerpoint/2010/main" val="3024351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anuel_Swedenborg.png"/>
          <p:cNvPicPr>
            <a:picLocks noChangeAspect="1"/>
          </p:cNvPicPr>
          <p:nvPr/>
        </p:nvPicPr>
        <p:blipFill>
          <a:blip r:embed="rId3" cstate="print"/>
          <a:stretch>
            <a:fillRect/>
          </a:stretch>
        </p:blipFill>
        <p:spPr>
          <a:xfrm>
            <a:off x="152400" y="381001"/>
            <a:ext cx="5105400" cy="6202678"/>
          </a:xfrm>
          <a:prstGeom prst="rect">
            <a:avLst/>
          </a:prstGeom>
          <a:effectLst>
            <a:softEdge rad="317500"/>
          </a:effectLst>
        </p:spPr>
      </p:pic>
      <p:sp>
        <p:nvSpPr>
          <p:cNvPr id="3" name="TextBox 2"/>
          <p:cNvSpPr txBox="1"/>
          <p:nvPr/>
        </p:nvSpPr>
        <p:spPr>
          <a:xfrm>
            <a:off x="5257800" y="838200"/>
            <a:ext cx="3352800" cy="1446550"/>
          </a:xfrm>
          <a:prstGeom prst="rect">
            <a:avLst/>
          </a:prstGeom>
          <a:noFill/>
        </p:spPr>
        <p:txBody>
          <a:bodyPr wrap="square" rtlCol="0">
            <a:spAutoFit/>
          </a:bodyPr>
          <a:lstStyle/>
          <a:p>
            <a:r>
              <a:rPr lang="en-US" sz="4400" dirty="0">
                <a:latin typeface="+mj-lt"/>
              </a:rPr>
              <a:t>Emanuel Swedenborg</a:t>
            </a:r>
            <a:r>
              <a:rPr lang="en-US" dirty="0"/>
              <a:t> </a:t>
            </a:r>
          </a:p>
        </p:txBody>
      </p:sp>
      <p:sp>
        <p:nvSpPr>
          <p:cNvPr id="4" name="TextBox 3"/>
          <p:cNvSpPr txBox="1"/>
          <p:nvPr/>
        </p:nvSpPr>
        <p:spPr>
          <a:xfrm>
            <a:off x="5486400" y="4343400"/>
            <a:ext cx="2971800" cy="830997"/>
          </a:xfrm>
          <a:prstGeom prst="rect">
            <a:avLst/>
          </a:prstGeom>
          <a:noFill/>
        </p:spPr>
        <p:txBody>
          <a:bodyPr wrap="square" rtlCol="0">
            <a:spAutoFit/>
          </a:bodyPr>
          <a:lstStyle/>
          <a:p>
            <a:r>
              <a:rPr lang="en-US" sz="4800" dirty="0">
                <a:latin typeface="+mj-lt"/>
              </a:rPr>
              <a:t>1688-1772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 Quimby.bmp"/>
          <p:cNvPicPr>
            <a:picLocks noChangeAspect="1"/>
          </p:cNvPicPr>
          <p:nvPr/>
        </p:nvPicPr>
        <p:blipFill>
          <a:blip r:embed="rId3" cstate="print"/>
          <a:stretch>
            <a:fillRect/>
          </a:stretch>
        </p:blipFill>
        <p:spPr>
          <a:xfrm>
            <a:off x="3810000" y="228600"/>
            <a:ext cx="4953000" cy="6400800"/>
          </a:xfrm>
          <a:prstGeom prst="rect">
            <a:avLst/>
          </a:prstGeom>
          <a:effectLst>
            <a:softEdge rad="317500"/>
          </a:effectLst>
        </p:spPr>
      </p:pic>
      <p:sp>
        <p:nvSpPr>
          <p:cNvPr id="4" name="TextBox 3"/>
          <p:cNvSpPr txBox="1"/>
          <p:nvPr/>
        </p:nvSpPr>
        <p:spPr>
          <a:xfrm>
            <a:off x="838200" y="609600"/>
            <a:ext cx="3352800" cy="2308324"/>
          </a:xfrm>
          <a:prstGeom prst="rect">
            <a:avLst/>
          </a:prstGeom>
          <a:noFill/>
        </p:spPr>
        <p:txBody>
          <a:bodyPr wrap="square" rtlCol="0">
            <a:spAutoFit/>
          </a:bodyPr>
          <a:lstStyle/>
          <a:p>
            <a:r>
              <a:rPr lang="en-US" sz="4800" dirty="0" err="1">
                <a:latin typeface="+mj-lt"/>
              </a:rPr>
              <a:t>Phineas</a:t>
            </a:r>
            <a:r>
              <a:rPr lang="en-US" sz="4800" dirty="0">
                <a:latin typeface="+mj-lt"/>
              </a:rPr>
              <a:t>   </a:t>
            </a:r>
            <a:r>
              <a:rPr lang="en-US" sz="4800" dirty="0" err="1">
                <a:latin typeface="+mj-lt"/>
              </a:rPr>
              <a:t>Parkhurst</a:t>
            </a:r>
            <a:r>
              <a:rPr lang="en-US" sz="4800" dirty="0">
                <a:latin typeface="+mj-lt"/>
              </a:rPr>
              <a:t> </a:t>
            </a:r>
            <a:r>
              <a:rPr lang="en-US" sz="4800" dirty="0" err="1">
                <a:latin typeface="+mj-lt"/>
              </a:rPr>
              <a:t>Quimby</a:t>
            </a:r>
            <a:endParaRPr lang="en-US" sz="4800" dirty="0">
              <a:latin typeface="+mj-lt"/>
            </a:endParaRPr>
          </a:p>
        </p:txBody>
      </p:sp>
      <p:sp>
        <p:nvSpPr>
          <p:cNvPr id="5" name="TextBox 4"/>
          <p:cNvSpPr txBox="1"/>
          <p:nvPr/>
        </p:nvSpPr>
        <p:spPr>
          <a:xfrm>
            <a:off x="914400" y="4648200"/>
            <a:ext cx="2895600" cy="830997"/>
          </a:xfrm>
          <a:prstGeom prst="rect">
            <a:avLst/>
          </a:prstGeom>
          <a:noFill/>
        </p:spPr>
        <p:txBody>
          <a:bodyPr wrap="square" rtlCol="0">
            <a:spAutoFit/>
          </a:bodyPr>
          <a:lstStyle/>
          <a:p>
            <a:r>
              <a:rPr lang="en-US" sz="4800" dirty="0">
                <a:latin typeface="+mj-lt"/>
              </a:rPr>
              <a:t>1802-1866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5800" y="2590800"/>
            <a:ext cx="4648200" cy="3139321"/>
          </a:xfrm>
          <a:prstGeom prst="rect">
            <a:avLst/>
          </a:prstGeom>
          <a:noFill/>
        </p:spPr>
        <p:txBody>
          <a:bodyPr wrap="square" rtlCol="0">
            <a:spAutoFit/>
          </a:bodyPr>
          <a:lstStyle/>
          <a:p>
            <a:r>
              <a:rPr lang="en-US" sz="4800" dirty="0"/>
              <a:t>William S Adams</a:t>
            </a:r>
          </a:p>
          <a:p>
            <a:pPr algn="ctr"/>
            <a:endParaRPr lang="en-US" sz="4800" dirty="0"/>
          </a:p>
          <a:p>
            <a:pPr algn="ctr"/>
            <a:r>
              <a:rPr lang="en-US" sz="4800" dirty="0"/>
              <a:t>1814-1848</a:t>
            </a:r>
          </a:p>
          <a:p>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18410"/>
            <a:ext cx="4103225" cy="5621181"/>
          </a:xfrm>
          <a:prstGeom prst="rect">
            <a:avLst/>
          </a:prstGeom>
          <a:effectLst>
            <a:softEdge rad="317500"/>
          </a:effectLst>
        </p:spPr>
      </p:pic>
    </p:spTree>
    <p:extLst>
      <p:ext uri="{BB962C8B-B14F-4D97-AF65-F5344CB8AC3E}">
        <p14:creationId xmlns:p14="http://schemas.microsoft.com/office/powerpoint/2010/main" val="2029558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lph_Waldo_Emerson_ca1857_retouched.jpg"/>
          <p:cNvPicPr>
            <a:picLocks noChangeAspect="1"/>
          </p:cNvPicPr>
          <p:nvPr/>
        </p:nvPicPr>
        <p:blipFill>
          <a:blip r:embed="rId3" cstate="print"/>
          <a:stretch>
            <a:fillRect/>
          </a:stretch>
        </p:blipFill>
        <p:spPr>
          <a:xfrm>
            <a:off x="4572000" y="244953"/>
            <a:ext cx="4191000" cy="6459971"/>
          </a:xfrm>
          <a:prstGeom prst="rect">
            <a:avLst/>
          </a:prstGeom>
          <a:effectLst>
            <a:softEdge rad="317500"/>
          </a:effectLst>
        </p:spPr>
      </p:pic>
      <p:sp>
        <p:nvSpPr>
          <p:cNvPr id="3" name="TextBox 2"/>
          <p:cNvSpPr txBox="1"/>
          <p:nvPr/>
        </p:nvSpPr>
        <p:spPr>
          <a:xfrm>
            <a:off x="685800" y="1066800"/>
            <a:ext cx="3810000" cy="1569660"/>
          </a:xfrm>
          <a:prstGeom prst="rect">
            <a:avLst/>
          </a:prstGeom>
          <a:noFill/>
        </p:spPr>
        <p:txBody>
          <a:bodyPr wrap="square" rtlCol="0">
            <a:spAutoFit/>
          </a:bodyPr>
          <a:lstStyle/>
          <a:p>
            <a:r>
              <a:rPr lang="en-US" sz="4800" dirty="0">
                <a:latin typeface="+mj-lt"/>
              </a:rPr>
              <a:t>Ralph Waldo Emerson</a:t>
            </a:r>
          </a:p>
        </p:txBody>
      </p:sp>
      <p:sp>
        <p:nvSpPr>
          <p:cNvPr id="4" name="TextBox 3"/>
          <p:cNvSpPr txBox="1"/>
          <p:nvPr/>
        </p:nvSpPr>
        <p:spPr>
          <a:xfrm>
            <a:off x="762000" y="4038600"/>
            <a:ext cx="3276600" cy="830997"/>
          </a:xfrm>
          <a:prstGeom prst="rect">
            <a:avLst/>
          </a:prstGeom>
          <a:noFill/>
        </p:spPr>
        <p:txBody>
          <a:bodyPr wrap="square" rtlCol="0">
            <a:spAutoFit/>
          </a:bodyPr>
          <a:lstStyle/>
          <a:p>
            <a:r>
              <a:rPr lang="en-US" sz="4800" dirty="0">
                <a:latin typeface="+mj-lt"/>
              </a:rPr>
              <a:t>1803 - 1882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rren Felt EvansimagesCA2TFG12.jpg"/>
          <p:cNvPicPr>
            <a:picLocks noChangeAspect="1"/>
          </p:cNvPicPr>
          <p:nvPr/>
        </p:nvPicPr>
        <p:blipFill>
          <a:blip r:embed="rId3" cstate="print"/>
          <a:stretch>
            <a:fillRect/>
          </a:stretch>
        </p:blipFill>
        <p:spPr>
          <a:xfrm>
            <a:off x="533400" y="182014"/>
            <a:ext cx="4419600" cy="6502399"/>
          </a:xfrm>
          <a:prstGeom prst="rect">
            <a:avLst/>
          </a:prstGeom>
          <a:effectLst>
            <a:softEdge rad="317500"/>
          </a:effectLst>
        </p:spPr>
      </p:pic>
      <p:sp>
        <p:nvSpPr>
          <p:cNvPr id="4" name="TextBox 3"/>
          <p:cNvSpPr txBox="1"/>
          <p:nvPr/>
        </p:nvSpPr>
        <p:spPr>
          <a:xfrm>
            <a:off x="5181600" y="990600"/>
            <a:ext cx="3048000" cy="1569660"/>
          </a:xfrm>
          <a:prstGeom prst="rect">
            <a:avLst/>
          </a:prstGeom>
          <a:noFill/>
        </p:spPr>
        <p:txBody>
          <a:bodyPr wrap="square" rtlCol="0">
            <a:spAutoFit/>
          </a:bodyPr>
          <a:lstStyle/>
          <a:p>
            <a:r>
              <a:rPr lang="en-US" sz="4800" dirty="0">
                <a:latin typeface="+mj-lt"/>
              </a:rPr>
              <a:t>Warren Felt Evans</a:t>
            </a:r>
          </a:p>
        </p:txBody>
      </p:sp>
      <p:sp>
        <p:nvSpPr>
          <p:cNvPr id="5" name="TextBox 4"/>
          <p:cNvSpPr txBox="1"/>
          <p:nvPr/>
        </p:nvSpPr>
        <p:spPr>
          <a:xfrm>
            <a:off x="5334000" y="4724400"/>
            <a:ext cx="2667000" cy="830997"/>
          </a:xfrm>
          <a:prstGeom prst="rect">
            <a:avLst/>
          </a:prstGeom>
          <a:noFill/>
        </p:spPr>
        <p:txBody>
          <a:bodyPr wrap="square" rtlCol="0">
            <a:spAutoFit/>
          </a:bodyPr>
          <a:lstStyle/>
          <a:p>
            <a:r>
              <a:rPr lang="en-US" sz="4800" dirty="0">
                <a:latin typeface="+mj-lt"/>
              </a:rPr>
              <a:t>1817-1889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5400" y="1676400"/>
            <a:ext cx="3505200" cy="1569660"/>
          </a:xfrm>
          <a:prstGeom prst="rect">
            <a:avLst/>
          </a:prstGeom>
          <a:noFill/>
        </p:spPr>
        <p:txBody>
          <a:bodyPr wrap="square" rtlCol="0">
            <a:spAutoFit/>
          </a:bodyPr>
          <a:lstStyle/>
          <a:p>
            <a:pPr algn="r"/>
            <a:r>
              <a:rPr lang="en-US" sz="4800" dirty="0">
                <a:latin typeface="+mj-lt"/>
              </a:rPr>
              <a:t>Mary Baker Eddy </a:t>
            </a:r>
          </a:p>
        </p:txBody>
      </p:sp>
      <p:pic>
        <p:nvPicPr>
          <p:cNvPr id="8" name="Picture 7" descr="imagesCACJ86EQ.jpg"/>
          <p:cNvPicPr>
            <a:picLocks noChangeAspect="1"/>
          </p:cNvPicPr>
          <p:nvPr/>
        </p:nvPicPr>
        <p:blipFill>
          <a:blip r:embed="rId3" cstate="print"/>
          <a:stretch>
            <a:fillRect/>
          </a:stretch>
        </p:blipFill>
        <p:spPr>
          <a:xfrm>
            <a:off x="477134" y="916017"/>
            <a:ext cx="4495800" cy="5025967"/>
          </a:xfrm>
          <a:prstGeom prst="rect">
            <a:avLst/>
          </a:prstGeom>
          <a:noFill/>
          <a:ln>
            <a:noFill/>
          </a:ln>
          <a:effectLst>
            <a:softEdge rad="31750"/>
          </a:effectLst>
        </p:spPr>
      </p:pic>
      <p:sp>
        <p:nvSpPr>
          <p:cNvPr id="9" name="TextBox 8"/>
          <p:cNvSpPr txBox="1"/>
          <p:nvPr/>
        </p:nvSpPr>
        <p:spPr>
          <a:xfrm>
            <a:off x="6019800" y="4572000"/>
            <a:ext cx="2590800" cy="830997"/>
          </a:xfrm>
          <a:prstGeom prst="rect">
            <a:avLst/>
          </a:prstGeom>
          <a:noFill/>
        </p:spPr>
        <p:txBody>
          <a:bodyPr wrap="square" rtlCol="0">
            <a:spAutoFit/>
          </a:bodyPr>
          <a:lstStyle/>
          <a:p>
            <a:pPr algn="ctr"/>
            <a:r>
              <a:rPr lang="en-US" sz="4800" dirty="0">
                <a:latin typeface="+mj-lt"/>
              </a:rPr>
              <a:t>1821-1910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ma withMary Baker Eddy.jpg"/>
          <p:cNvPicPr>
            <a:picLocks noChangeAspect="1"/>
          </p:cNvPicPr>
          <p:nvPr/>
        </p:nvPicPr>
        <p:blipFill>
          <a:blip r:embed="rId3" cstate="print"/>
          <a:stretch>
            <a:fillRect/>
          </a:stretch>
        </p:blipFill>
        <p:spPr>
          <a:xfrm>
            <a:off x="79101" y="1200274"/>
            <a:ext cx="8985799" cy="5410200"/>
          </a:xfrm>
          <a:prstGeom prst="rect">
            <a:avLst/>
          </a:prstGeom>
          <a:effectLst>
            <a:softEdge rad="317500"/>
          </a:effectLst>
        </p:spPr>
      </p:pic>
      <p:sp>
        <p:nvSpPr>
          <p:cNvPr id="4" name="TextBox 3"/>
          <p:cNvSpPr txBox="1"/>
          <p:nvPr/>
        </p:nvSpPr>
        <p:spPr>
          <a:xfrm>
            <a:off x="533400" y="381000"/>
            <a:ext cx="8305800" cy="830997"/>
          </a:xfrm>
          <a:prstGeom prst="rect">
            <a:avLst/>
          </a:prstGeom>
          <a:noFill/>
        </p:spPr>
        <p:txBody>
          <a:bodyPr wrap="square" rtlCol="0">
            <a:spAutoFit/>
          </a:bodyPr>
          <a:lstStyle/>
          <a:p>
            <a:r>
              <a:rPr lang="en-US" sz="2400" dirty="0">
                <a:latin typeface="+mj-lt"/>
              </a:rPr>
              <a:t>Emma Curtis Hopkins </a:t>
            </a:r>
          </a:p>
          <a:p>
            <a:r>
              <a:rPr lang="en-US" sz="2400" dirty="0">
                <a:latin typeface="+mj-lt"/>
              </a:rPr>
              <a:t>Class picture of Mary Baker Eddy students in Boston </a:t>
            </a:r>
          </a:p>
        </p:txBody>
      </p:sp>
      <p:sp>
        <p:nvSpPr>
          <p:cNvPr id="5" name="TextBox 4"/>
          <p:cNvSpPr txBox="1"/>
          <p:nvPr/>
        </p:nvSpPr>
        <p:spPr>
          <a:xfrm>
            <a:off x="6934200" y="213991"/>
            <a:ext cx="1524000" cy="523220"/>
          </a:xfrm>
          <a:prstGeom prst="rect">
            <a:avLst/>
          </a:prstGeom>
          <a:noFill/>
        </p:spPr>
        <p:txBody>
          <a:bodyPr wrap="square" rtlCol="0">
            <a:spAutoFit/>
          </a:bodyPr>
          <a:lstStyle/>
          <a:p>
            <a:pPr algn="r"/>
            <a:r>
              <a:rPr lang="en-US" sz="2800" dirty="0">
                <a:latin typeface="+mj-lt"/>
              </a:rPr>
              <a:t>1883/84</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5777331"/>
            <a:ext cx="457200" cy="45577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A08DA1-8E40-4234-984B-B2914B81E4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800225" y="567813"/>
            <a:ext cx="5543550" cy="5722374"/>
          </a:xfrm>
          <a:prstGeom prst="rect">
            <a:avLst/>
          </a:prstGeom>
          <a:effectLst>
            <a:softEdge rad="317500"/>
          </a:effectLst>
        </p:spPr>
      </p:pic>
      <p:sp>
        <p:nvSpPr>
          <p:cNvPr id="4" name="TextBox 3">
            <a:extLst>
              <a:ext uri="{FF2B5EF4-FFF2-40B4-BE49-F238E27FC236}">
                <a16:creationId xmlns:a16="http://schemas.microsoft.com/office/drawing/2014/main" id="{B3C51412-81FF-4F0E-A1BC-1395D1F0D0B4}"/>
              </a:ext>
            </a:extLst>
          </p:cNvPr>
          <p:cNvSpPr txBox="1"/>
          <p:nvPr/>
        </p:nvSpPr>
        <p:spPr>
          <a:xfrm>
            <a:off x="228600" y="367645"/>
            <a:ext cx="4953000" cy="646331"/>
          </a:xfrm>
          <a:prstGeom prst="rect">
            <a:avLst/>
          </a:prstGeom>
          <a:noFill/>
        </p:spPr>
        <p:txBody>
          <a:bodyPr wrap="square" rtlCol="0">
            <a:spAutoFit/>
          </a:bodyPr>
          <a:lstStyle/>
          <a:p>
            <a:r>
              <a:rPr lang="en-US" b="1" dirty="0"/>
              <a:t>Emma Curtis Hopkins from the Mary Baker Eddy </a:t>
            </a:r>
          </a:p>
          <a:p>
            <a:r>
              <a:rPr lang="en-US" b="1" dirty="0"/>
              <a:t>class picture </a:t>
            </a:r>
          </a:p>
        </p:txBody>
      </p:sp>
    </p:spTree>
    <p:extLst>
      <p:ext uri="{BB962C8B-B14F-4D97-AF65-F5344CB8AC3E}">
        <p14:creationId xmlns:p14="http://schemas.microsoft.com/office/powerpoint/2010/main" val="3397463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22" y="647700"/>
            <a:ext cx="8923956" cy="5562600"/>
          </a:xfrm>
          <a:prstGeom prst="rect">
            <a:avLst/>
          </a:prstGeom>
          <a:effectLst>
            <a:softEdge rad="127000"/>
          </a:effectLst>
        </p:spPr>
      </p:pic>
    </p:spTree>
    <p:extLst>
      <p:ext uri="{BB962C8B-B14F-4D97-AF65-F5344CB8AC3E}">
        <p14:creationId xmlns:p14="http://schemas.microsoft.com/office/powerpoint/2010/main" val="52357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190500" y="190500"/>
            <a:ext cx="8763000" cy="6477000"/>
          </a:xfrm>
        </p:spPr>
        <p:txBody>
          <a:bodyPr>
            <a:normAutofit/>
          </a:bodyPr>
          <a:lstStyle/>
          <a:p>
            <a:pPr algn="ctr">
              <a:spcBef>
                <a:spcPts val="0"/>
              </a:spcBef>
            </a:pPr>
            <a:r>
              <a:rPr lang="en-US" sz="4000" dirty="0">
                <a:solidFill>
                  <a:schemeClr val="tx1"/>
                </a:solidFill>
              </a:rPr>
              <a:t>The Good I am seeking is my support, </a:t>
            </a:r>
          </a:p>
          <a:p>
            <a:pPr algn="ctr">
              <a:spcBef>
                <a:spcPts val="0"/>
              </a:spcBef>
            </a:pPr>
            <a:r>
              <a:rPr lang="en-US" sz="4000" dirty="0">
                <a:solidFill>
                  <a:schemeClr val="tx1"/>
                </a:solidFill>
              </a:rPr>
              <a:t>God is my support.</a:t>
            </a:r>
          </a:p>
          <a:p>
            <a:pPr algn="ctr">
              <a:spcBef>
                <a:spcPts val="0"/>
              </a:spcBef>
            </a:pPr>
            <a:r>
              <a:rPr lang="en-US" sz="4000" dirty="0">
                <a:solidFill>
                  <a:schemeClr val="tx1"/>
                </a:solidFill>
              </a:rPr>
              <a:t>The Good I am seeking is my defense, </a:t>
            </a:r>
          </a:p>
          <a:p>
            <a:pPr algn="ctr">
              <a:spcBef>
                <a:spcPts val="0"/>
              </a:spcBef>
            </a:pPr>
            <a:r>
              <a:rPr lang="en-US" sz="4000" dirty="0">
                <a:solidFill>
                  <a:schemeClr val="tx1"/>
                </a:solidFill>
              </a:rPr>
              <a:t>God is my defense.</a:t>
            </a:r>
          </a:p>
          <a:p>
            <a:pPr>
              <a:spcBef>
                <a:spcPts val="0"/>
              </a:spcBef>
            </a:pPr>
            <a:r>
              <a:rPr lang="en-US" sz="4000" dirty="0">
                <a:solidFill>
                  <a:schemeClr val="tx1"/>
                </a:solidFill>
              </a:rPr>
              <a:t>	Life is God,</a:t>
            </a:r>
          </a:p>
          <a:p>
            <a:pPr>
              <a:spcBef>
                <a:spcPts val="0"/>
              </a:spcBef>
            </a:pPr>
            <a:r>
              <a:rPr lang="en-US" sz="4000" dirty="0">
                <a:solidFill>
                  <a:schemeClr val="tx1"/>
                </a:solidFill>
              </a:rPr>
              <a:t>		Truth is God,</a:t>
            </a:r>
          </a:p>
          <a:p>
            <a:pPr>
              <a:spcBef>
                <a:spcPts val="0"/>
              </a:spcBef>
            </a:pPr>
            <a:r>
              <a:rPr lang="en-US" sz="4000" dirty="0">
                <a:solidFill>
                  <a:schemeClr val="tx1"/>
                </a:solidFill>
              </a:rPr>
              <a:t>			Love is God,</a:t>
            </a:r>
          </a:p>
          <a:p>
            <a:pPr>
              <a:spcBef>
                <a:spcPts val="0"/>
              </a:spcBef>
            </a:pPr>
            <a:r>
              <a:rPr lang="en-US" sz="4000" dirty="0">
                <a:solidFill>
                  <a:schemeClr val="tx1"/>
                </a:solidFill>
              </a:rPr>
              <a:t>				Substance is God.</a:t>
            </a:r>
          </a:p>
          <a:p>
            <a:pPr algn="ctr">
              <a:spcBef>
                <a:spcPts val="0"/>
              </a:spcBef>
            </a:pPr>
            <a:endParaRPr lang="en-US" sz="4000" b="1" dirty="0">
              <a:solidFill>
                <a:schemeClr val="tx1"/>
              </a:solidFill>
            </a:endParaRPr>
          </a:p>
        </p:txBody>
      </p:sp>
    </p:spTree>
    <p:extLst>
      <p:ext uri="{BB962C8B-B14F-4D97-AF65-F5344CB8AC3E}">
        <p14:creationId xmlns:p14="http://schemas.microsoft.com/office/powerpoint/2010/main" val="3301559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3552092" y="1542475"/>
            <a:ext cx="5562600" cy="5181600"/>
          </a:xfrm>
          <a:prstGeom prst="rect">
            <a:avLst/>
          </a:prstGeom>
          <a:noFill/>
          <a:ln w="9525" algn="in">
            <a:noFill/>
            <a:miter lim="800000"/>
            <a:headEnd/>
            <a:tailEnd/>
          </a:ln>
          <a:effectLst>
            <a:softEdge rad="317500"/>
          </a:effectLst>
        </p:spPr>
      </p:pic>
      <p:sp>
        <p:nvSpPr>
          <p:cNvPr id="5" name="TextBox 4"/>
          <p:cNvSpPr txBox="1"/>
          <p:nvPr/>
        </p:nvSpPr>
        <p:spPr>
          <a:xfrm>
            <a:off x="228600" y="457200"/>
            <a:ext cx="8305800" cy="2123658"/>
          </a:xfrm>
          <a:prstGeom prst="rect">
            <a:avLst/>
          </a:prstGeom>
          <a:noFill/>
        </p:spPr>
        <p:txBody>
          <a:bodyPr wrap="square" rtlCol="0">
            <a:spAutoFit/>
          </a:bodyPr>
          <a:lstStyle/>
          <a:p>
            <a:r>
              <a:rPr lang="en-US" sz="6600" dirty="0">
                <a:latin typeface="+mj-lt"/>
              </a:rPr>
              <a:t>Who was influenced by Emma?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TA Rix sisters.jpg"/>
          <p:cNvPicPr>
            <a:picLocks noChangeAspect="1"/>
          </p:cNvPicPr>
          <p:nvPr/>
        </p:nvPicPr>
        <p:blipFill>
          <a:blip r:embed="rId3" cstate="print"/>
          <a:stretch>
            <a:fillRect/>
          </a:stretch>
        </p:blipFill>
        <p:spPr>
          <a:xfrm>
            <a:off x="381000" y="228600"/>
            <a:ext cx="3962400" cy="6464583"/>
          </a:xfrm>
          <a:prstGeom prst="rect">
            <a:avLst/>
          </a:prstGeom>
          <a:effectLst>
            <a:softEdge rad="317500"/>
          </a:effectLst>
        </p:spPr>
      </p:pic>
      <p:sp>
        <p:nvSpPr>
          <p:cNvPr id="6" name="TextBox 5"/>
          <p:cNvSpPr txBox="1"/>
          <p:nvPr/>
        </p:nvSpPr>
        <p:spPr>
          <a:xfrm>
            <a:off x="762000" y="685800"/>
            <a:ext cx="3429000" cy="584775"/>
          </a:xfrm>
          <a:prstGeom prst="rect">
            <a:avLst/>
          </a:prstGeom>
          <a:noFill/>
        </p:spPr>
        <p:txBody>
          <a:bodyPr wrap="square" rtlCol="0">
            <a:spAutoFit/>
          </a:bodyPr>
          <a:lstStyle/>
          <a:p>
            <a:r>
              <a:rPr lang="en-US" sz="3200" dirty="0">
                <a:latin typeface="+mj-lt"/>
              </a:rPr>
              <a:t>The </a:t>
            </a:r>
            <a:r>
              <a:rPr lang="en-US" sz="3200" dirty="0" err="1">
                <a:latin typeface="+mj-lt"/>
              </a:rPr>
              <a:t>Rix</a:t>
            </a:r>
            <a:r>
              <a:rPr lang="en-US" sz="3200" dirty="0">
                <a:latin typeface="+mj-lt"/>
              </a:rPr>
              <a:t> Sisters</a:t>
            </a:r>
          </a:p>
        </p:txBody>
      </p:sp>
      <p:sp>
        <p:nvSpPr>
          <p:cNvPr id="2" name="TextBox 1">
            <a:extLst>
              <a:ext uri="{FF2B5EF4-FFF2-40B4-BE49-F238E27FC236}">
                <a16:creationId xmlns:a16="http://schemas.microsoft.com/office/drawing/2014/main" id="{94A22748-D03C-47D0-8DF7-5310F196AC04}"/>
              </a:ext>
            </a:extLst>
          </p:cNvPr>
          <p:cNvSpPr txBox="1"/>
          <p:nvPr/>
        </p:nvSpPr>
        <p:spPr>
          <a:xfrm>
            <a:off x="4953000" y="520512"/>
            <a:ext cx="3733800" cy="5816977"/>
          </a:xfrm>
          <a:prstGeom prst="rect">
            <a:avLst/>
          </a:prstGeom>
          <a:noFill/>
        </p:spPr>
        <p:txBody>
          <a:bodyPr wrap="square" rtlCol="0">
            <a:spAutoFit/>
          </a:bodyPr>
          <a:lstStyle/>
          <a:p>
            <a:r>
              <a:rPr lang="en-US" sz="4000" dirty="0"/>
              <a:t>Annie Rix </a:t>
            </a:r>
            <a:r>
              <a:rPr lang="en-US" sz="4000" dirty="0" err="1"/>
              <a:t>Militz</a:t>
            </a:r>
            <a:endParaRPr lang="en-US" sz="4000" dirty="0"/>
          </a:p>
          <a:p>
            <a:r>
              <a:rPr lang="en-US" sz="4000" dirty="0"/>
              <a:t>1856-1924</a:t>
            </a:r>
          </a:p>
          <a:p>
            <a:endParaRPr lang="en-US" sz="3600" dirty="0"/>
          </a:p>
          <a:p>
            <a:r>
              <a:rPr lang="en-US" sz="4000" dirty="0"/>
              <a:t>Harriet Hale Rix</a:t>
            </a:r>
          </a:p>
          <a:p>
            <a:r>
              <a:rPr lang="en-US" sz="4000" dirty="0"/>
              <a:t>1863- ? </a:t>
            </a:r>
            <a:r>
              <a:rPr lang="en-US" sz="2800" b="1" dirty="0"/>
              <a:t>after</a:t>
            </a:r>
            <a:r>
              <a:rPr lang="en-US" sz="4000" dirty="0"/>
              <a:t> 1884</a:t>
            </a:r>
          </a:p>
          <a:p>
            <a:endParaRPr lang="en-US" sz="3600" dirty="0"/>
          </a:p>
          <a:p>
            <a:r>
              <a:rPr lang="en-US" sz="3600" dirty="0"/>
              <a:t>Founders of the Home of Truth</a:t>
            </a:r>
          </a:p>
          <a:p>
            <a:endParaRPr lang="en-US" sz="3600" dirty="0"/>
          </a:p>
          <a:p>
            <a:r>
              <a:rPr lang="en-US" sz="1400" dirty="0"/>
              <a:t>http://thehomeoftruth.org/id4.html</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na Brooks.bmp">
            <a:extLst>
              <a:ext uri="{FF2B5EF4-FFF2-40B4-BE49-F238E27FC236}">
                <a16:creationId xmlns:a16="http://schemas.microsoft.com/office/drawing/2014/main" id="{E71585D3-B75C-48DB-918B-5BEE6FFFF822}"/>
              </a:ext>
            </a:extLst>
          </p:cNvPr>
          <p:cNvPicPr>
            <a:picLocks noChangeAspect="1"/>
          </p:cNvPicPr>
          <p:nvPr/>
        </p:nvPicPr>
        <p:blipFill>
          <a:blip r:embed="rId2" cstate="print"/>
          <a:stretch>
            <a:fillRect/>
          </a:stretch>
        </p:blipFill>
        <p:spPr>
          <a:xfrm>
            <a:off x="685800" y="156652"/>
            <a:ext cx="4038600" cy="6544697"/>
          </a:xfrm>
          <a:prstGeom prst="rect">
            <a:avLst/>
          </a:prstGeom>
          <a:effectLst>
            <a:softEdge rad="317500"/>
          </a:effectLst>
        </p:spPr>
      </p:pic>
      <p:sp>
        <p:nvSpPr>
          <p:cNvPr id="3" name="TextBox 2">
            <a:extLst>
              <a:ext uri="{FF2B5EF4-FFF2-40B4-BE49-F238E27FC236}">
                <a16:creationId xmlns:a16="http://schemas.microsoft.com/office/drawing/2014/main" id="{96ABCFB3-EEC2-452D-9F90-6FC2394D19D9}"/>
              </a:ext>
            </a:extLst>
          </p:cNvPr>
          <p:cNvSpPr txBox="1"/>
          <p:nvPr/>
        </p:nvSpPr>
        <p:spPr>
          <a:xfrm>
            <a:off x="5105400" y="181958"/>
            <a:ext cx="3810000" cy="6494085"/>
          </a:xfrm>
          <a:prstGeom prst="rect">
            <a:avLst/>
          </a:prstGeom>
          <a:noFill/>
        </p:spPr>
        <p:txBody>
          <a:bodyPr wrap="square" rtlCol="0">
            <a:spAutoFit/>
          </a:bodyPr>
          <a:lstStyle/>
          <a:p>
            <a:pPr algn="ctr"/>
            <a:r>
              <a:rPr lang="en-US" sz="4400" dirty="0">
                <a:latin typeface="+mj-lt"/>
              </a:rPr>
              <a:t>Nona Brooks</a:t>
            </a:r>
          </a:p>
          <a:p>
            <a:pPr algn="ctr"/>
            <a:endParaRPr lang="en-US" sz="3200" dirty="0">
              <a:latin typeface="+mj-lt"/>
            </a:endParaRPr>
          </a:p>
          <a:p>
            <a:pPr algn="ctr"/>
            <a:r>
              <a:rPr lang="en-US" sz="4000" dirty="0"/>
              <a:t>1861 – 1945</a:t>
            </a:r>
          </a:p>
          <a:p>
            <a:pPr algn="ctr"/>
            <a:endParaRPr lang="en-US" sz="2400" dirty="0"/>
          </a:p>
          <a:p>
            <a:pPr algn="ctr"/>
            <a:r>
              <a:rPr lang="en-US" sz="2400" dirty="0"/>
              <a:t>Described as a prophet of modern mystical Christianity.</a:t>
            </a:r>
          </a:p>
          <a:p>
            <a:pPr algn="ctr"/>
            <a:endParaRPr lang="en-US" sz="2400" dirty="0"/>
          </a:p>
          <a:p>
            <a:pPr algn="ctr"/>
            <a:r>
              <a:rPr lang="en-US" sz="2400" dirty="0"/>
              <a:t>A leader in the New Thought movement and a founder of the Church of Divine Science.</a:t>
            </a:r>
          </a:p>
          <a:p>
            <a:pPr algn="ctr"/>
            <a:endParaRPr lang="en-US" dirty="0"/>
          </a:p>
          <a:p>
            <a:pPr algn="ctr"/>
            <a:endParaRPr lang="en-US" dirty="0"/>
          </a:p>
          <a:p>
            <a:pPr algn="ctr"/>
            <a:r>
              <a:rPr lang="en-US" sz="2400" b="1" dirty="0"/>
              <a:t>"a strength that came from conviction"</a:t>
            </a:r>
            <a:endParaRPr lang="en-US" sz="2400" b="1" dirty="0">
              <a:latin typeface="+mj-lt"/>
            </a:endParaRPr>
          </a:p>
        </p:txBody>
      </p:sp>
    </p:spTree>
    <p:extLst>
      <p:ext uri="{BB962C8B-B14F-4D97-AF65-F5344CB8AC3E}">
        <p14:creationId xmlns:p14="http://schemas.microsoft.com/office/powerpoint/2010/main" val="3311848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lmore M 1928.jpg"/>
          <p:cNvPicPr>
            <a:picLocks noChangeAspect="1"/>
          </p:cNvPicPr>
          <p:nvPr/>
        </p:nvPicPr>
        <p:blipFill>
          <a:blip r:embed="rId3" cstate="print"/>
          <a:stretch>
            <a:fillRect/>
          </a:stretch>
        </p:blipFill>
        <p:spPr>
          <a:xfrm>
            <a:off x="381000" y="258000"/>
            <a:ext cx="4648200" cy="6456240"/>
          </a:xfrm>
          <a:prstGeom prst="rect">
            <a:avLst/>
          </a:prstGeom>
          <a:effectLst>
            <a:softEdge rad="317500"/>
          </a:effectLst>
        </p:spPr>
      </p:pic>
      <p:sp>
        <p:nvSpPr>
          <p:cNvPr id="3" name="TextBox 2"/>
          <p:cNvSpPr txBox="1"/>
          <p:nvPr/>
        </p:nvSpPr>
        <p:spPr>
          <a:xfrm>
            <a:off x="5334000" y="838200"/>
            <a:ext cx="3352800" cy="1569660"/>
          </a:xfrm>
          <a:prstGeom prst="rect">
            <a:avLst/>
          </a:prstGeom>
          <a:noFill/>
        </p:spPr>
        <p:txBody>
          <a:bodyPr wrap="square" rtlCol="0">
            <a:spAutoFit/>
          </a:bodyPr>
          <a:lstStyle/>
          <a:p>
            <a:r>
              <a:rPr lang="en-US" sz="4800" dirty="0">
                <a:latin typeface="+mj-lt"/>
              </a:rPr>
              <a:t>Myrtle Fillmore</a:t>
            </a:r>
          </a:p>
        </p:txBody>
      </p:sp>
      <p:sp>
        <p:nvSpPr>
          <p:cNvPr id="4" name="TextBox 3"/>
          <p:cNvSpPr txBox="1"/>
          <p:nvPr/>
        </p:nvSpPr>
        <p:spPr>
          <a:xfrm>
            <a:off x="5486400" y="2971800"/>
            <a:ext cx="2819400" cy="830997"/>
          </a:xfrm>
          <a:prstGeom prst="rect">
            <a:avLst/>
          </a:prstGeom>
          <a:noFill/>
        </p:spPr>
        <p:txBody>
          <a:bodyPr wrap="square" rtlCol="0">
            <a:spAutoFit/>
          </a:bodyPr>
          <a:lstStyle/>
          <a:p>
            <a:r>
              <a:rPr lang="en-US" sz="4800" dirty="0">
                <a:latin typeface="+mj-lt"/>
              </a:rPr>
              <a:t>1845-1931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8275"/>
            <a:ext cx="5486400" cy="6894550"/>
          </a:xfrm>
          <a:prstGeom prst="rect">
            <a:avLst/>
          </a:prstGeom>
        </p:spPr>
      </p:pic>
      <p:sp>
        <p:nvSpPr>
          <p:cNvPr id="5" name="TextBox 4"/>
          <p:cNvSpPr txBox="1"/>
          <p:nvPr/>
        </p:nvSpPr>
        <p:spPr>
          <a:xfrm>
            <a:off x="6172200" y="5029200"/>
            <a:ext cx="2667000" cy="1015663"/>
          </a:xfrm>
          <a:prstGeom prst="rect">
            <a:avLst/>
          </a:prstGeom>
          <a:noFill/>
        </p:spPr>
        <p:txBody>
          <a:bodyPr wrap="square" rtlCol="0">
            <a:spAutoFit/>
          </a:bodyPr>
          <a:lstStyle/>
          <a:p>
            <a:r>
              <a:rPr lang="en-US" sz="2000" b="1" dirty="0"/>
              <a:t>Emma Curtis Hopkins</a:t>
            </a:r>
          </a:p>
          <a:p>
            <a:r>
              <a:rPr lang="en-US" sz="2000" b="1" dirty="0"/>
              <a:t>To Myrtle Fillmore</a:t>
            </a:r>
          </a:p>
          <a:p>
            <a:r>
              <a:rPr lang="en-US" sz="2000" b="1" dirty="0"/>
              <a:t>June 1, 1891</a:t>
            </a:r>
          </a:p>
        </p:txBody>
      </p:sp>
    </p:spTree>
    <p:extLst>
      <p:ext uri="{BB962C8B-B14F-4D97-AF65-F5344CB8AC3E}">
        <p14:creationId xmlns:p14="http://schemas.microsoft.com/office/powerpoint/2010/main" val="2539605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lmore CS 1928.jpg"/>
          <p:cNvPicPr>
            <a:picLocks noChangeAspect="1"/>
          </p:cNvPicPr>
          <p:nvPr/>
        </p:nvPicPr>
        <p:blipFill>
          <a:blip r:embed="rId3" cstate="print"/>
          <a:stretch>
            <a:fillRect/>
          </a:stretch>
        </p:blipFill>
        <p:spPr>
          <a:xfrm>
            <a:off x="4343400" y="228600"/>
            <a:ext cx="4499122" cy="6458417"/>
          </a:xfrm>
          <a:prstGeom prst="rect">
            <a:avLst/>
          </a:prstGeom>
          <a:effectLst>
            <a:softEdge rad="317500"/>
          </a:effectLst>
        </p:spPr>
      </p:pic>
      <p:sp>
        <p:nvSpPr>
          <p:cNvPr id="3" name="TextBox 2"/>
          <p:cNvSpPr txBox="1"/>
          <p:nvPr/>
        </p:nvSpPr>
        <p:spPr>
          <a:xfrm>
            <a:off x="762000" y="1272064"/>
            <a:ext cx="3124200" cy="1569660"/>
          </a:xfrm>
          <a:prstGeom prst="rect">
            <a:avLst/>
          </a:prstGeom>
          <a:noFill/>
        </p:spPr>
        <p:txBody>
          <a:bodyPr wrap="square" rtlCol="0">
            <a:spAutoFit/>
          </a:bodyPr>
          <a:lstStyle/>
          <a:p>
            <a:r>
              <a:rPr lang="en-US" sz="4800" dirty="0">
                <a:latin typeface="+mj-lt"/>
              </a:rPr>
              <a:t>Charles Fillmore</a:t>
            </a:r>
          </a:p>
        </p:txBody>
      </p:sp>
      <p:sp>
        <p:nvSpPr>
          <p:cNvPr id="5" name="TextBox 4"/>
          <p:cNvSpPr txBox="1"/>
          <p:nvPr/>
        </p:nvSpPr>
        <p:spPr>
          <a:xfrm>
            <a:off x="838200" y="3581400"/>
            <a:ext cx="2819400" cy="830997"/>
          </a:xfrm>
          <a:prstGeom prst="rect">
            <a:avLst/>
          </a:prstGeom>
          <a:noFill/>
        </p:spPr>
        <p:txBody>
          <a:bodyPr wrap="square" rtlCol="0">
            <a:spAutoFit/>
          </a:bodyPr>
          <a:lstStyle/>
          <a:p>
            <a:r>
              <a:rPr lang="en-US" sz="4800" dirty="0">
                <a:latin typeface="+mj-lt"/>
              </a:rPr>
              <a:t>1854-1948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335846"/>
            <a:ext cx="8763000" cy="6186309"/>
          </a:xfrm>
          <a:prstGeom prst="rect">
            <a:avLst/>
          </a:prstGeom>
        </p:spPr>
        <p:txBody>
          <a:bodyPr wrap="square">
            <a:spAutoFit/>
          </a:bodyPr>
          <a:lstStyle/>
          <a:p>
            <a:r>
              <a:rPr lang="en-US" sz="3600" dirty="0"/>
              <a:t>Received a certificate after taking a course instruction in the principles of Christian Science from Joseph Adams, a Normal Class Graduate of the Massachusetts Metaphysical College in Boston, Massachusetts 1887</a:t>
            </a:r>
          </a:p>
          <a:p>
            <a:pPr marL="342900" indent="-342900">
              <a:buAutoNum type="arabicPlain" startAt="1887"/>
            </a:pPr>
            <a:endParaRPr lang="en-US" sz="3600" dirty="0"/>
          </a:p>
          <a:p>
            <a:r>
              <a:rPr lang="en-US" sz="3600" dirty="0"/>
              <a:t>Received an ordination certificate from the Christian Science Theological Seminary signed by Emma Curtis Hopkins, Annie E. Rix, and F.S. Vann Eps 1888</a:t>
            </a:r>
          </a:p>
        </p:txBody>
      </p:sp>
    </p:spTree>
    <p:extLst>
      <p:ext uri="{BB962C8B-B14F-4D97-AF65-F5344CB8AC3E}">
        <p14:creationId xmlns:p14="http://schemas.microsoft.com/office/powerpoint/2010/main" val="2196720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lmore Material-1 (1).jpg"/>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400300" y="148895"/>
            <a:ext cx="4343400" cy="6560210"/>
          </a:xfrm>
          <a:prstGeom prst="rect">
            <a:avLst/>
          </a:prstGeom>
        </p:spPr>
      </p:pic>
    </p:spTree>
    <p:extLst>
      <p:ext uri="{BB962C8B-B14F-4D97-AF65-F5344CB8AC3E}">
        <p14:creationId xmlns:p14="http://schemas.microsoft.com/office/powerpoint/2010/main" val="3363578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DY (MD) display photo.tif"/>
          <p:cNvPicPr>
            <a:picLocks noChangeAspect="1"/>
          </p:cNvPicPr>
          <p:nvPr/>
        </p:nvPicPr>
        <p:blipFill>
          <a:blip r:embed="rId3" cstate="print"/>
          <a:stretch>
            <a:fillRect/>
          </a:stretch>
        </p:blipFill>
        <p:spPr>
          <a:xfrm>
            <a:off x="213711" y="457200"/>
            <a:ext cx="4831524" cy="6019800"/>
          </a:xfrm>
          <a:prstGeom prst="rect">
            <a:avLst/>
          </a:prstGeom>
          <a:effectLst>
            <a:softEdge rad="317500"/>
          </a:effectLst>
        </p:spPr>
      </p:pic>
      <p:sp>
        <p:nvSpPr>
          <p:cNvPr id="3" name="TextBox 2"/>
          <p:cNvSpPr txBox="1"/>
          <p:nvPr/>
        </p:nvSpPr>
        <p:spPr>
          <a:xfrm>
            <a:off x="4823272" y="1143000"/>
            <a:ext cx="4282241" cy="830997"/>
          </a:xfrm>
          <a:prstGeom prst="rect">
            <a:avLst/>
          </a:prstGeom>
          <a:noFill/>
        </p:spPr>
        <p:txBody>
          <a:bodyPr wrap="square" rtlCol="0">
            <a:spAutoFit/>
          </a:bodyPr>
          <a:lstStyle/>
          <a:p>
            <a:r>
              <a:rPr lang="en-US" sz="4800" dirty="0">
                <a:latin typeface="+mj-lt"/>
              </a:rPr>
              <a:t>H. Emilie Cady</a:t>
            </a:r>
          </a:p>
        </p:txBody>
      </p:sp>
      <p:sp>
        <p:nvSpPr>
          <p:cNvPr id="4" name="TextBox 3"/>
          <p:cNvSpPr txBox="1"/>
          <p:nvPr/>
        </p:nvSpPr>
        <p:spPr>
          <a:xfrm>
            <a:off x="5181600" y="2286000"/>
            <a:ext cx="3657600" cy="830997"/>
          </a:xfrm>
          <a:prstGeom prst="rect">
            <a:avLst/>
          </a:prstGeom>
          <a:noFill/>
        </p:spPr>
        <p:txBody>
          <a:bodyPr wrap="square" rtlCol="0">
            <a:spAutoFit/>
          </a:bodyPr>
          <a:lstStyle/>
          <a:p>
            <a:pPr algn="r"/>
            <a:r>
              <a:rPr lang="en-US" sz="4800" dirty="0">
                <a:latin typeface="+mj-lt"/>
              </a:rPr>
              <a:t>1848-1941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w Ernest.tif"/>
          <p:cNvPicPr>
            <a:picLocks noChangeAspect="1"/>
          </p:cNvPicPr>
          <p:nvPr/>
        </p:nvPicPr>
        <p:blipFill>
          <a:blip r:embed="rId3" cstate="print"/>
          <a:stretch>
            <a:fillRect/>
          </a:stretch>
        </p:blipFill>
        <p:spPr>
          <a:xfrm>
            <a:off x="152400" y="238108"/>
            <a:ext cx="5181600" cy="6315386"/>
          </a:xfrm>
          <a:prstGeom prst="rect">
            <a:avLst/>
          </a:prstGeom>
          <a:effectLst>
            <a:softEdge rad="317500"/>
          </a:effectLst>
        </p:spPr>
      </p:pic>
      <p:sp>
        <p:nvSpPr>
          <p:cNvPr id="3" name="TextBox 2"/>
          <p:cNvSpPr txBox="1"/>
          <p:nvPr/>
        </p:nvSpPr>
        <p:spPr>
          <a:xfrm>
            <a:off x="5486400" y="762000"/>
            <a:ext cx="2895600" cy="1569660"/>
          </a:xfrm>
          <a:prstGeom prst="rect">
            <a:avLst/>
          </a:prstGeom>
          <a:noFill/>
        </p:spPr>
        <p:txBody>
          <a:bodyPr wrap="square" rtlCol="0">
            <a:spAutoFit/>
          </a:bodyPr>
          <a:lstStyle/>
          <a:p>
            <a:r>
              <a:rPr lang="en-US" sz="4800" dirty="0">
                <a:latin typeface="+mj-lt"/>
              </a:rPr>
              <a:t>Ernest Holmes</a:t>
            </a:r>
          </a:p>
        </p:txBody>
      </p:sp>
      <p:sp>
        <p:nvSpPr>
          <p:cNvPr id="4" name="TextBox 3"/>
          <p:cNvSpPr txBox="1"/>
          <p:nvPr/>
        </p:nvSpPr>
        <p:spPr>
          <a:xfrm>
            <a:off x="5562600" y="3276600"/>
            <a:ext cx="3200400" cy="769441"/>
          </a:xfrm>
          <a:prstGeom prst="rect">
            <a:avLst/>
          </a:prstGeom>
          <a:noFill/>
        </p:spPr>
        <p:txBody>
          <a:bodyPr wrap="square" rtlCol="0">
            <a:spAutoFit/>
          </a:bodyPr>
          <a:lstStyle/>
          <a:p>
            <a:r>
              <a:rPr lang="en-US" sz="4400" dirty="0">
                <a:latin typeface="+mj-lt"/>
              </a:rPr>
              <a:t>1887 - 1960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304800" y="914400"/>
            <a:ext cx="8534400" cy="5029200"/>
          </a:xfrm>
        </p:spPr>
        <p:txBody>
          <a:bodyPr>
            <a:normAutofit/>
          </a:bodyPr>
          <a:lstStyle/>
          <a:p>
            <a:pPr>
              <a:spcBef>
                <a:spcPts val="0"/>
              </a:spcBef>
            </a:pPr>
            <a:r>
              <a:rPr lang="en-US" sz="4000" b="1" dirty="0">
                <a:solidFill>
                  <a:schemeClr val="tx1"/>
                </a:solidFill>
              </a:rPr>
              <a:t>	</a:t>
            </a:r>
            <a:r>
              <a:rPr lang="en-US" sz="4000" dirty="0">
                <a:solidFill>
                  <a:schemeClr val="tx1"/>
                </a:solidFill>
              </a:rPr>
              <a:t>God is Intelligence,</a:t>
            </a:r>
          </a:p>
          <a:p>
            <a:pPr>
              <a:spcBef>
                <a:spcPts val="0"/>
              </a:spcBef>
            </a:pPr>
            <a:r>
              <a:rPr lang="en-US" sz="4000" dirty="0">
                <a:solidFill>
                  <a:schemeClr val="tx1"/>
                </a:solidFill>
              </a:rPr>
              <a:t>Omnipresent, omnipotent, omniscient.</a:t>
            </a:r>
          </a:p>
          <a:p>
            <a:pPr>
              <a:spcBef>
                <a:spcPts val="0"/>
              </a:spcBef>
            </a:pPr>
            <a:r>
              <a:rPr lang="en-US" sz="4000" dirty="0">
                <a:solidFill>
                  <a:schemeClr val="tx1"/>
                </a:solidFill>
              </a:rPr>
              <a:t>	God is Life,</a:t>
            </a:r>
          </a:p>
          <a:p>
            <a:pPr>
              <a:spcBef>
                <a:spcPts val="0"/>
              </a:spcBef>
            </a:pPr>
            <a:r>
              <a:rPr lang="en-US" sz="4000" dirty="0">
                <a:solidFill>
                  <a:schemeClr val="tx1"/>
                </a:solidFill>
              </a:rPr>
              <a:t>Omnipresent, omnipotent, omniscient.</a:t>
            </a:r>
          </a:p>
          <a:p>
            <a:pPr>
              <a:spcBef>
                <a:spcPts val="0"/>
              </a:spcBef>
            </a:pPr>
            <a:r>
              <a:rPr lang="en-US" sz="4000" dirty="0">
                <a:solidFill>
                  <a:schemeClr val="tx1"/>
                </a:solidFill>
              </a:rPr>
              <a:t>	God is Truth,</a:t>
            </a:r>
          </a:p>
          <a:p>
            <a:pPr>
              <a:spcBef>
                <a:spcPts val="0"/>
              </a:spcBef>
            </a:pPr>
            <a:r>
              <a:rPr lang="en-US" sz="4000" dirty="0">
                <a:solidFill>
                  <a:schemeClr val="tx1"/>
                </a:solidFill>
              </a:rPr>
              <a:t>Omnipresent, omnipotent, omniscient.</a:t>
            </a:r>
          </a:p>
          <a:p>
            <a:endParaRPr lang="en-US" sz="4000" b="1" dirty="0">
              <a:solidFill>
                <a:schemeClr val="tx1"/>
              </a:solidFill>
            </a:endParaRPr>
          </a:p>
          <a:p>
            <a:pPr algn="ctr"/>
            <a:endParaRPr lang="en-US" sz="4000" b="1" dirty="0">
              <a:solidFill>
                <a:schemeClr val="tx1"/>
              </a:solidFill>
            </a:endParaRPr>
          </a:p>
        </p:txBody>
      </p:sp>
    </p:spTree>
    <p:extLst>
      <p:ext uri="{BB962C8B-B14F-4D97-AF65-F5344CB8AC3E}">
        <p14:creationId xmlns:p14="http://schemas.microsoft.com/office/powerpoint/2010/main" val="3498255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405EE6-BBF6-499D-9C62-CEA282EBC237}"/>
              </a:ext>
            </a:extLst>
          </p:cNvPr>
          <p:cNvSpPr txBox="1"/>
          <p:nvPr/>
        </p:nvSpPr>
        <p:spPr>
          <a:xfrm>
            <a:off x="647700" y="366623"/>
            <a:ext cx="7848600" cy="6124754"/>
          </a:xfrm>
          <a:prstGeom prst="rect">
            <a:avLst/>
          </a:prstGeom>
          <a:noFill/>
        </p:spPr>
        <p:txBody>
          <a:bodyPr wrap="square" rtlCol="0">
            <a:spAutoFit/>
          </a:bodyPr>
          <a:lstStyle/>
          <a:p>
            <a:pPr algn="ctr"/>
            <a:r>
              <a:rPr lang="en-US" sz="4400" dirty="0"/>
              <a:t>Other notable Emma Students</a:t>
            </a:r>
          </a:p>
          <a:p>
            <a:pPr algn="ctr"/>
            <a:r>
              <a:rPr lang="en-US" sz="3600" dirty="0"/>
              <a:t>Frances Lord</a:t>
            </a:r>
          </a:p>
          <a:p>
            <a:pPr algn="ctr"/>
            <a:r>
              <a:rPr lang="en-US" sz="3600" dirty="0"/>
              <a:t>Mrs. Bingham</a:t>
            </a:r>
          </a:p>
          <a:p>
            <a:pPr algn="ctr"/>
            <a:r>
              <a:rPr lang="en-US" sz="3600" dirty="0"/>
              <a:t>Helen </a:t>
            </a:r>
            <a:r>
              <a:rPr lang="en-US" sz="3600" dirty="0" err="1"/>
              <a:t>Wilmans</a:t>
            </a:r>
            <a:endParaRPr lang="en-US" sz="3600" dirty="0"/>
          </a:p>
          <a:p>
            <a:pPr algn="ctr"/>
            <a:r>
              <a:rPr lang="en-US" sz="3600" dirty="0"/>
              <a:t>Charles A. Barton</a:t>
            </a:r>
          </a:p>
          <a:p>
            <a:pPr algn="ctr"/>
            <a:r>
              <a:rPr lang="en-US" sz="3600" dirty="0"/>
              <a:t>Josephine Barton</a:t>
            </a:r>
          </a:p>
          <a:p>
            <a:pPr algn="ctr"/>
            <a:r>
              <a:rPr lang="en-US" sz="3600" dirty="0"/>
              <a:t>Ella Wheeler Wilcox</a:t>
            </a:r>
          </a:p>
          <a:p>
            <a:pPr algn="ctr"/>
            <a:r>
              <a:rPr lang="en-US" sz="3600" dirty="0"/>
              <a:t>Elizabeth Towne</a:t>
            </a:r>
          </a:p>
          <a:p>
            <a:endParaRPr lang="en-US" sz="3200" dirty="0"/>
          </a:p>
          <a:p>
            <a:r>
              <a:rPr lang="en-US" sz="3200" dirty="0"/>
              <a:t>Out of 1000s of students who paid $50 for a 2-week course of 12 Lessons</a:t>
            </a:r>
          </a:p>
        </p:txBody>
      </p:sp>
    </p:spTree>
    <p:extLst>
      <p:ext uri="{BB962C8B-B14F-4D97-AF65-F5344CB8AC3E}">
        <p14:creationId xmlns:p14="http://schemas.microsoft.com/office/powerpoint/2010/main" val="132098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76200"/>
            <a:ext cx="6705600" cy="6705600"/>
          </a:xfrm>
          <a:prstGeom prst="rect">
            <a:avLst/>
          </a:prstGeom>
          <a:effectLst>
            <a:softEdge rad="317500"/>
          </a:effectLst>
        </p:spPr>
      </p:pic>
    </p:spTree>
    <p:extLst>
      <p:ext uri="{BB962C8B-B14F-4D97-AF65-F5344CB8AC3E}">
        <p14:creationId xmlns:p14="http://schemas.microsoft.com/office/powerpoint/2010/main" val="1202729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3733800" y="2039815"/>
            <a:ext cx="5257800" cy="4800600"/>
          </a:xfrm>
          <a:prstGeom prst="rect">
            <a:avLst/>
          </a:prstGeom>
          <a:noFill/>
          <a:ln w="9525" algn="in">
            <a:noFill/>
            <a:miter lim="800000"/>
            <a:headEnd/>
            <a:tailEnd/>
          </a:ln>
          <a:effectLst>
            <a:softEdge rad="317500"/>
          </a:effectLst>
        </p:spPr>
      </p:pic>
      <p:sp>
        <p:nvSpPr>
          <p:cNvPr id="5" name="TextBox 4"/>
          <p:cNvSpPr txBox="1"/>
          <p:nvPr/>
        </p:nvSpPr>
        <p:spPr>
          <a:xfrm>
            <a:off x="304800" y="457200"/>
            <a:ext cx="8229600" cy="3785652"/>
          </a:xfrm>
          <a:prstGeom prst="rect">
            <a:avLst/>
          </a:prstGeom>
          <a:noFill/>
        </p:spPr>
        <p:txBody>
          <a:bodyPr wrap="square" rtlCol="0">
            <a:spAutoFit/>
          </a:bodyPr>
          <a:lstStyle/>
          <a:p>
            <a:r>
              <a:rPr lang="en-US" sz="6000" dirty="0">
                <a:latin typeface="+mj-lt"/>
              </a:rPr>
              <a:t>Publishing and teaching Emma’s</a:t>
            </a:r>
          </a:p>
          <a:p>
            <a:r>
              <a:rPr lang="en-US" sz="6000" dirty="0">
                <a:latin typeface="+mj-lt"/>
              </a:rPr>
              <a:t>Works</a:t>
            </a:r>
          </a:p>
          <a:p>
            <a:r>
              <a:rPr lang="en-US" sz="6000" dirty="0">
                <a:latin typeface="+mj-lt"/>
              </a:rPr>
              <a:t>Today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8600" y="21336"/>
            <a:ext cx="7086600" cy="4800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extBox 1"/>
          <p:cNvSpPr txBox="1"/>
          <p:nvPr/>
        </p:nvSpPr>
        <p:spPr>
          <a:xfrm>
            <a:off x="1143000" y="838200"/>
            <a:ext cx="5181600" cy="3785652"/>
          </a:xfrm>
          <a:prstGeom prst="rect">
            <a:avLst/>
          </a:prstGeom>
          <a:noFill/>
        </p:spPr>
        <p:txBody>
          <a:bodyPr wrap="square" rtlCol="0">
            <a:spAutoFit/>
          </a:bodyPr>
          <a:lstStyle/>
          <a:p>
            <a:r>
              <a:rPr lang="en-US" sz="4800" dirty="0">
                <a:latin typeface="+mj-lt"/>
              </a:rPr>
              <a:t>Rev. Marge </a:t>
            </a:r>
            <a:r>
              <a:rPr lang="en-US" sz="4800" dirty="0" err="1">
                <a:latin typeface="+mj-lt"/>
              </a:rPr>
              <a:t>Flotron</a:t>
            </a:r>
            <a:endParaRPr lang="en-US" sz="4800" dirty="0">
              <a:latin typeface="+mj-lt"/>
            </a:endParaRPr>
          </a:p>
          <a:p>
            <a:r>
              <a:rPr lang="en-US" sz="4800" dirty="0">
                <a:latin typeface="+mj-lt"/>
              </a:rPr>
              <a:t>Ministry of Truth</a:t>
            </a:r>
          </a:p>
          <a:p>
            <a:r>
              <a:rPr lang="en-US" sz="4800" dirty="0">
                <a:latin typeface="+mj-lt"/>
              </a:rPr>
              <a:t>International</a:t>
            </a:r>
          </a:p>
          <a:p>
            <a:r>
              <a:rPr lang="en-US" sz="4800" dirty="0">
                <a:latin typeface="+mj-lt"/>
              </a:rPr>
              <a:t>Chicago</a:t>
            </a:r>
          </a:p>
          <a:p>
            <a:endParaRPr lang="en-US" sz="4800" dirty="0">
              <a:latin typeface="+mj-lt"/>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4711" t="11363" r="6489" b="15156"/>
          <a:stretch/>
        </p:blipFill>
        <p:spPr>
          <a:xfrm rot="5400000">
            <a:off x="4483608" y="2374392"/>
            <a:ext cx="4718304" cy="3779520"/>
          </a:xfrm>
          <a:prstGeom prst="rect">
            <a:avLst/>
          </a:prstGeom>
          <a:effectLst>
            <a:softEdge rad="317500"/>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6a.jpg"/>
          <p:cNvPicPr>
            <a:picLocks noChangeAspect="1"/>
          </p:cNvPicPr>
          <p:nvPr/>
        </p:nvPicPr>
        <p:blipFill>
          <a:blip r:embed="rId3" cstate="print"/>
          <a:stretch>
            <a:fillRect/>
          </a:stretch>
        </p:blipFill>
        <p:spPr>
          <a:xfrm>
            <a:off x="381000" y="1606690"/>
            <a:ext cx="4648200" cy="4648200"/>
          </a:xfrm>
          <a:prstGeom prst="rect">
            <a:avLst/>
          </a:prstGeom>
          <a:effectLst>
            <a:softEdge rad="317500"/>
          </a:effectLst>
        </p:spPr>
      </p:pic>
      <p:sp>
        <p:nvSpPr>
          <p:cNvPr id="3" name="TextBox 2"/>
          <p:cNvSpPr txBox="1"/>
          <p:nvPr/>
        </p:nvSpPr>
        <p:spPr>
          <a:xfrm>
            <a:off x="515815" y="375584"/>
            <a:ext cx="7467600" cy="707886"/>
          </a:xfrm>
          <a:prstGeom prst="rect">
            <a:avLst/>
          </a:prstGeom>
          <a:noFill/>
        </p:spPr>
        <p:txBody>
          <a:bodyPr wrap="square" rtlCol="0">
            <a:spAutoFit/>
          </a:bodyPr>
          <a:lstStyle/>
          <a:p>
            <a:r>
              <a:rPr lang="en-US" sz="4000" dirty="0">
                <a:latin typeface="+mj-lt"/>
              </a:rPr>
              <a:t>Rev. P. Joanna Rogers</a:t>
            </a:r>
          </a:p>
        </p:txBody>
      </p:sp>
      <p:sp>
        <p:nvSpPr>
          <p:cNvPr id="4" name="TextBox 3"/>
          <p:cNvSpPr txBox="1"/>
          <p:nvPr/>
        </p:nvSpPr>
        <p:spPr>
          <a:xfrm>
            <a:off x="609600" y="1083470"/>
            <a:ext cx="5943600" cy="523220"/>
          </a:xfrm>
          <a:prstGeom prst="rect">
            <a:avLst/>
          </a:prstGeom>
          <a:noFill/>
        </p:spPr>
        <p:txBody>
          <a:bodyPr wrap="square" rtlCol="0">
            <a:spAutoFit/>
          </a:bodyPr>
          <a:lstStyle/>
          <a:p>
            <a:r>
              <a:rPr lang="en-US" sz="2800" dirty="0">
                <a:latin typeface="+mj-lt"/>
              </a:rPr>
              <a:t>Desert Church of the Learning Light</a:t>
            </a:r>
          </a:p>
        </p:txBody>
      </p:sp>
      <p:pic>
        <p:nvPicPr>
          <p:cNvPr id="5" name="Picture 4" descr="joanna.jpg"/>
          <p:cNvPicPr>
            <a:picLocks noChangeAspect="1"/>
          </p:cNvPicPr>
          <p:nvPr/>
        </p:nvPicPr>
        <p:blipFill>
          <a:blip r:embed="rId4" cstate="print"/>
          <a:stretch>
            <a:fillRect/>
          </a:stretch>
        </p:blipFill>
        <p:spPr>
          <a:xfrm>
            <a:off x="5486400" y="1589105"/>
            <a:ext cx="3083417" cy="4560886"/>
          </a:xfrm>
          <a:prstGeom prst="rect">
            <a:avLst/>
          </a:prstGeom>
          <a:effectLst>
            <a:softEdge rad="127000"/>
          </a:effectLst>
        </p:spPr>
      </p:pic>
      <p:sp>
        <p:nvSpPr>
          <p:cNvPr id="6" name="TextBox 5"/>
          <p:cNvSpPr txBox="1"/>
          <p:nvPr/>
        </p:nvSpPr>
        <p:spPr>
          <a:xfrm>
            <a:off x="2286000" y="6254889"/>
            <a:ext cx="4800600" cy="400110"/>
          </a:xfrm>
          <a:prstGeom prst="rect">
            <a:avLst/>
          </a:prstGeom>
          <a:noFill/>
        </p:spPr>
        <p:txBody>
          <a:bodyPr wrap="square" rtlCol="0">
            <a:spAutoFit/>
          </a:bodyPr>
          <a:lstStyle/>
          <a:p>
            <a:pPr algn="ctr"/>
            <a:r>
              <a:rPr lang="en-US" sz="2000" dirty="0"/>
              <a:t>http://desert.xpressdesigns.com/</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C4E1FF-B849-4911-BD51-59C4AF14B10F}"/>
              </a:ext>
            </a:extLst>
          </p:cNvPr>
          <p:cNvSpPr txBox="1"/>
          <p:nvPr/>
        </p:nvSpPr>
        <p:spPr>
          <a:xfrm>
            <a:off x="723900" y="1228398"/>
            <a:ext cx="7696200" cy="4401205"/>
          </a:xfrm>
          <a:prstGeom prst="rect">
            <a:avLst/>
          </a:prstGeom>
          <a:noFill/>
        </p:spPr>
        <p:txBody>
          <a:bodyPr wrap="square" rtlCol="0">
            <a:spAutoFit/>
          </a:bodyPr>
          <a:lstStyle/>
          <a:p>
            <a:r>
              <a:rPr lang="en-US" sz="4000" dirty="0"/>
              <a:t>Beloved Rev. P. Joanna Rogers has made her transition in 2020. Her books continue to be available for purchase from her website:</a:t>
            </a:r>
          </a:p>
          <a:p>
            <a:r>
              <a:rPr lang="en-US" sz="4000" b="0" i="0" u="sng" dirty="0">
                <a:solidFill>
                  <a:srgbClr val="0563C1"/>
                </a:solidFill>
                <a:effectLst/>
                <a:hlinkClick r:id="rId2"/>
              </a:rPr>
              <a:t>http://desert.xpressdesigns.com/</a:t>
            </a:r>
            <a:r>
              <a:rPr lang="en-US" sz="4000" b="0" i="0" dirty="0">
                <a:solidFill>
                  <a:srgbClr val="000000"/>
                </a:solidFill>
                <a:effectLst/>
              </a:rPr>
              <a:t> </a:t>
            </a:r>
          </a:p>
          <a:p>
            <a:r>
              <a:rPr lang="en-US" sz="4000" b="0" i="0" u="sng" dirty="0">
                <a:solidFill>
                  <a:srgbClr val="0563C1"/>
                </a:solidFill>
                <a:effectLst/>
                <a:hlinkClick r:id="rId3"/>
              </a:rPr>
              <a:t>learninglightministries.org/</a:t>
            </a:r>
            <a:r>
              <a:rPr lang="en-US" sz="4000" dirty="0"/>
              <a:t> </a:t>
            </a:r>
            <a:r>
              <a:rPr lang="en-US" sz="4000" b="0" i="0" u="sng" dirty="0">
                <a:solidFill>
                  <a:srgbClr val="0000FF"/>
                </a:solidFill>
                <a:effectLst/>
                <a:hlinkClick r:id="rId4"/>
              </a:rPr>
              <a:t>bookorders@xpressdesigns.com</a:t>
            </a:r>
            <a:endParaRPr lang="en-US" sz="4000" b="0" i="0" u="sng" dirty="0">
              <a:solidFill>
                <a:srgbClr val="0000FF"/>
              </a:solidFill>
              <a:effectLst/>
            </a:endParaRPr>
          </a:p>
        </p:txBody>
      </p:sp>
    </p:spTree>
    <p:extLst>
      <p:ext uri="{BB962C8B-B14F-4D97-AF65-F5344CB8AC3E}">
        <p14:creationId xmlns:p14="http://schemas.microsoft.com/office/powerpoint/2010/main" val="2114720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09600" y="762000"/>
            <a:ext cx="6781800" cy="4800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extBox 1"/>
          <p:cNvSpPr txBox="1"/>
          <p:nvPr/>
        </p:nvSpPr>
        <p:spPr>
          <a:xfrm>
            <a:off x="1219200" y="1828800"/>
            <a:ext cx="6096000" cy="2585323"/>
          </a:xfrm>
          <a:prstGeom prst="rect">
            <a:avLst/>
          </a:prstGeom>
          <a:noFill/>
        </p:spPr>
        <p:txBody>
          <a:bodyPr wrap="square" rtlCol="0">
            <a:spAutoFit/>
          </a:bodyPr>
          <a:lstStyle/>
          <a:p>
            <a:r>
              <a:rPr lang="en-US" sz="5400" dirty="0" err="1">
                <a:latin typeface="+mj-lt"/>
              </a:rPr>
              <a:t>Ferne</a:t>
            </a:r>
            <a:r>
              <a:rPr lang="en-US" sz="5400" dirty="0">
                <a:latin typeface="+mj-lt"/>
              </a:rPr>
              <a:t> Anderson</a:t>
            </a:r>
          </a:p>
          <a:p>
            <a:r>
              <a:rPr lang="en-US" sz="5400" dirty="0">
                <a:latin typeface="+mj-lt"/>
              </a:rPr>
              <a:t>    Ruth Miller</a:t>
            </a:r>
          </a:p>
          <a:p>
            <a:r>
              <a:rPr lang="en-US" sz="5400" dirty="0">
                <a:latin typeface="+mj-lt"/>
              </a:rPr>
              <a:t>        Gail Harley</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TA 074 Good Michael and Natalie.jpg"/>
          <p:cNvPicPr>
            <a:picLocks noChangeAspect="1"/>
          </p:cNvPicPr>
          <p:nvPr/>
        </p:nvPicPr>
        <p:blipFill>
          <a:blip r:embed="rId3" cstate="print"/>
          <a:stretch>
            <a:fillRect/>
          </a:stretch>
        </p:blipFill>
        <p:spPr>
          <a:xfrm>
            <a:off x="0" y="0"/>
            <a:ext cx="9144000" cy="6858000"/>
          </a:xfrm>
          <a:prstGeom prst="rect">
            <a:avLst/>
          </a:prstGeom>
          <a:effectLst>
            <a:softEdge rad="635000"/>
          </a:effectLst>
        </p:spPr>
      </p:pic>
      <p:sp>
        <p:nvSpPr>
          <p:cNvPr id="3" name="TextBox 2"/>
          <p:cNvSpPr txBox="1"/>
          <p:nvPr/>
        </p:nvSpPr>
        <p:spPr>
          <a:xfrm>
            <a:off x="609600" y="609600"/>
            <a:ext cx="2895600" cy="1384995"/>
          </a:xfrm>
          <a:prstGeom prst="rect">
            <a:avLst/>
          </a:prstGeom>
          <a:noFill/>
        </p:spPr>
        <p:txBody>
          <a:bodyPr wrap="square" rtlCol="0">
            <a:spAutoFit/>
          </a:bodyPr>
          <a:lstStyle/>
          <a:p>
            <a:r>
              <a:rPr lang="en-US" sz="2800" dirty="0">
                <a:solidFill>
                  <a:schemeClr val="bg1"/>
                </a:solidFill>
              </a:rPr>
              <a:t>Rev.</a:t>
            </a:r>
          </a:p>
          <a:p>
            <a:r>
              <a:rPr lang="en-US" sz="2800" dirty="0">
                <a:solidFill>
                  <a:schemeClr val="bg1"/>
                </a:solidFill>
              </a:rPr>
              <a:t>Michael </a:t>
            </a:r>
            <a:r>
              <a:rPr lang="en-US" sz="2800" dirty="0" err="1">
                <a:solidFill>
                  <a:schemeClr val="bg1"/>
                </a:solidFill>
              </a:rPr>
              <a:t>Terranova</a:t>
            </a:r>
            <a:endParaRPr lang="en-US" sz="2800" dirty="0">
              <a:solidFill>
                <a:schemeClr val="bg1"/>
              </a:solidFill>
            </a:endParaRPr>
          </a:p>
        </p:txBody>
      </p:sp>
      <p:sp>
        <p:nvSpPr>
          <p:cNvPr id="4" name="TextBox 3"/>
          <p:cNvSpPr txBox="1"/>
          <p:nvPr/>
        </p:nvSpPr>
        <p:spPr>
          <a:xfrm>
            <a:off x="5943600" y="2133600"/>
            <a:ext cx="2895600" cy="523220"/>
          </a:xfrm>
          <a:prstGeom prst="rect">
            <a:avLst/>
          </a:prstGeom>
          <a:noFill/>
        </p:spPr>
        <p:txBody>
          <a:bodyPr wrap="square" rtlCol="0">
            <a:spAutoFit/>
          </a:bodyPr>
          <a:lstStyle/>
          <a:p>
            <a:r>
              <a:rPr lang="en-US" sz="2800" dirty="0">
                <a:solidFill>
                  <a:schemeClr val="bg1"/>
                </a:solidFill>
              </a:rPr>
              <a:t>Rev. Natalie Jean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381000"/>
            <a:ext cx="7467600" cy="6278642"/>
          </a:xfrm>
          <a:prstGeom prst="rect">
            <a:avLst/>
          </a:prstGeom>
          <a:noFill/>
        </p:spPr>
        <p:txBody>
          <a:bodyPr wrap="square" rtlCol="0">
            <a:spAutoFit/>
          </a:bodyPr>
          <a:lstStyle/>
          <a:p>
            <a:pPr algn="ctr"/>
            <a:r>
              <a:rPr lang="en-US" sz="3200" u="sng" dirty="0"/>
              <a:t>Wisewomanpress.com</a:t>
            </a:r>
            <a:endParaRPr lang="en-US" sz="3200" dirty="0"/>
          </a:p>
          <a:p>
            <a:pPr algn="ctr"/>
            <a:r>
              <a:rPr lang="en-US" sz="3200" dirty="0"/>
              <a:t>Bible Interpretations 1 -21</a:t>
            </a:r>
            <a:br>
              <a:rPr lang="en-US" sz="3200" dirty="0"/>
            </a:br>
            <a:r>
              <a:rPr lang="en-US" sz="3200" dirty="0"/>
              <a:t>Self Treatments and Radiant I Am</a:t>
            </a:r>
          </a:p>
          <a:p>
            <a:pPr algn="ctr"/>
            <a:r>
              <a:rPr lang="en-US" sz="3200" dirty="0"/>
              <a:t>Drops of Gold</a:t>
            </a:r>
          </a:p>
          <a:p>
            <a:pPr algn="ctr"/>
            <a:r>
              <a:rPr lang="en-US" sz="3200" dirty="0"/>
              <a:t>The Genesis Series</a:t>
            </a:r>
          </a:p>
          <a:p>
            <a:pPr algn="ctr"/>
            <a:r>
              <a:rPr lang="en-US" sz="3200" dirty="0"/>
              <a:t>High Mysticism</a:t>
            </a:r>
          </a:p>
          <a:p>
            <a:pPr algn="ctr"/>
            <a:r>
              <a:rPr lang="en-US" sz="3200" dirty="0"/>
              <a:t>Résumé</a:t>
            </a:r>
          </a:p>
          <a:p>
            <a:pPr algn="ctr"/>
            <a:r>
              <a:rPr lang="en-US" sz="3200" dirty="0"/>
              <a:t>The Gospel Series</a:t>
            </a:r>
          </a:p>
          <a:p>
            <a:pPr algn="ctr"/>
            <a:r>
              <a:rPr lang="en-US" sz="3200" dirty="0"/>
              <a:t>Class Lessons of 1888</a:t>
            </a:r>
          </a:p>
          <a:p>
            <a:pPr algn="ctr"/>
            <a:r>
              <a:rPr lang="en-US" sz="3200" dirty="0"/>
              <a:t>Judgment Series in Spiritual Science</a:t>
            </a:r>
          </a:p>
          <a:p>
            <a:pPr algn="ctr"/>
            <a:r>
              <a:rPr lang="en-US" sz="3200" dirty="0"/>
              <a:t>Esoteric Philosophy: Deeper teachings in Spiritual Science</a:t>
            </a:r>
          </a:p>
          <a:p>
            <a:endParaRPr lang="en-US" dirty="0"/>
          </a:p>
        </p:txBody>
      </p:sp>
    </p:spTree>
    <p:extLst>
      <p:ext uri="{BB962C8B-B14F-4D97-AF65-F5344CB8AC3E}">
        <p14:creationId xmlns:p14="http://schemas.microsoft.com/office/powerpoint/2010/main" val="1742118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7231"/>
            <a:ext cx="4220536" cy="6705600"/>
          </a:xfrm>
          <a:prstGeom prst="rect">
            <a:avLst/>
          </a:prstGeom>
          <a:effectLst>
            <a:softEdge rad="127000"/>
          </a:effectLst>
        </p:spPr>
      </p:pic>
      <p:sp>
        <p:nvSpPr>
          <p:cNvPr id="3" name="TextBox 2"/>
          <p:cNvSpPr txBox="1"/>
          <p:nvPr/>
        </p:nvSpPr>
        <p:spPr>
          <a:xfrm>
            <a:off x="5029200" y="1524000"/>
            <a:ext cx="3810000" cy="4832092"/>
          </a:xfrm>
          <a:prstGeom prst="rect">
            <a:avLst/>
          </a:prstGeom>
          <a:noFill/>
        </p:spPr>
        <p:txBody>
          <a:bodyPr wrap="square" rtlCol="0">
            <a:spAutoFit/>
          </a:bodyPr>
          <a:lstStyle/>
          <a:p>
            <a:r>
              <a:rPr lang="en-US" sz="4400" dirty="0"/>
              <a:t>Rev.</a:t>
            </a:r>
          </a:p>
          <a:p>
            <a:r>
              <a:rPr lang="en-US" sz="4400" dirty="0"/>
              <a:t>Natalie Jean</a:t>
            </a:r>
          </a:p>
          <a:p>
            <a:r>
              <a:rPr lang="en-US" sz="4400" dirty="0"/>
              <a:t>Emma Curtis Hopkins Theological Seminary</a:t>
            </a:r>
          </a:p>
          <a:p>
            <a:endParaRPr lang="en-US" sz="4400" dirty="0"/>
          </a:p>
        </p:txBody>
      </p:sp>
    </p:spTree>
    <p:extLst>
      <p:ext uri="{BB962C8B-B14F-4D97-AF65-F5344CB8AC3E}">
        <p14:creationId xmlns:p14="http://schemas.microsoft.com/office/powerpoint/2010/main" val="2088273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304800" y="1333500"/>
            <a:ext cx="8534400" cy="4191000"/>
          </a:xfrm>
        </p:spPr>
        <p:txBody>
          <a:bodyPr>
            <a:normAutofit/>
          </a:bodyPr>
          <a:lstStyle/>
          <a:p>
            <a:pPr>
              <a:spcBef>
                <a:spcPts val="0"/>
              </a:spcBef>
            </a:pPr>
            <a:r>
              <a:rPr lang="en-US" sz="4000" b="1" dirty="0">
                <a:solidFill>
                  <a:schemeClr val="tx1"/>
                </a:solidFill>
              </a:rPr>
              <a:t>	</a:t>
            </a:r>
            <a:r>
              <a:rPr lang="en-US" sz="4000" dirty="0">
                <a:solidFill>
                  <a:schemeClr val="tx1"/>
                </a:solidFill>
              </a:rPr>
              <a:t>God is Love,</a:t>
            </a:r>
          </a:p>
          <a:p>
            <a:pPr>
              <a:spcBef>
                <a:spcPts val="0"/>
              </a:spcBef>
            </a:pPr>
            <a:r>
              <a:rPr lang="en-US" sz="4000" dirty="0">
                <a:solidFill>
                  <a:schemeClr val="tx1"/>
                </a:solidFill>
              </a:rPr>
              <a:t>Omnipresent, omnipotent, omniscient.</a:t>
            </a:r>
          </a:p>
          <a:p>
            <a:pPr>
              <a:spcBef>
                <a:spcPts val="0"/>
              </a:spcBef>
            </a:pPr>
            <a:r>
              <a:rPr lang="en-US" sz="4000" dirty="0">
                <a:solidFill>
                  <a:schemeClr val="tx1"/>
                </a:solidFill>
              </a:rPr>
              <a:t>	God is Spirit,</a:t>
            </a:r>
          </a:p>
          <a:p>
            <a:pPr>
              <a:spcBef>
                <a:spcPts val="0"/>
              </a:spcBef>
            </a:pPr>
            <a:r>
              <a:rPr lang="en-US" sz="4000" dirty="0">
                <a:solidFill>
                  <a:schemeClr val="tx1"/>
                </a:solidFill>
              </a:rPr>
              <a:t>Omnipresent, omnipotent, omniscient.</a:t>
            </a:r>
          </a:p>
          <a:p>
            <a:pPr>
              <a:spcBef>
                <a:spcPts val="0"/>
              </a:spcBef>
            </a:pPr>
            <a:r>
              <a:rPr lang="en-US" sz="4000" dirty="0">
                <a:solidFill>
                  <a:schemeClr val="tx1"/>
                </a:solidFill>
              </a:rPr>
              <a:t>	And so it is!</a:t>
            </a:r>
          </a:p>
          <a:p>
            <a:pPr algn="ctr"/>
            <a:endParaRPr lang="en-US" sz="4000" b="1" dirty="0">
              <a:solidFill>
                <a:schemeClr val="tx1"/>
              </a:solidFill>
            </a:endParaRPr>
          </a:p>
        </p:txBody>
      </p:sp>
    </p:spTree>
    <p:extLst>
      <p:ext uri="{BB962C8B-B14F-4D97-AF65-F5344CB8AC3E}">
        <p14:creationId xmlns:p14="http://schemas.microsoft.com/office/powerpoint/2010/main" val="1707560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751344"/>
            <a:ext cx="8610600" cy="5847755"/>
          </a:xfrm>
          <a:prstGeom prst="rect">
            <a:avLst/>
          </a:prstGeom>
          <a:noFill/>
        </p:spPr>
        <p:txBody>
          <a:bodyPr wrap="square" rtlCol="0">
            <a:spAutoFit/>
          </a:bodyPr>
          <a:lstStyle/>
          <a:p>
            <a:r>
              <a:rPr lang="en-US" sz="3600" dirty="0"/>
              <a:t>Emma Curtis Hopkins Theological Seminary</a:t>
            </a:r>
          </a:p>
          <a:p>
            <a:endParaRPr lang="en-US" sz="3200" dirty="0"/>
          </a:p>
          <a:p>
            <a:r>
              <a:rPr lang="en-US" sz="3200" dirty="0"/>
              <a:t>The mission of the Emma Curtis Hopkins Theological Seminary is to help every individual lift the veil of human conditioning, to allow Spirit to be revealed. </a:t>
            </a:r>
          </a:p>
          <a:p>
            <a:endParaRPr lang="en-US" sz="3200" i="1" dirty="0"/>
          </a:p>
          <a:p>
            <a:r>
              <a:rPr lang="en-US" sz="3200" i="1" dirty="0"/>
              <a:t>God works only in Truth. All Truth is all God.</a:t>
            </a:r>
            <a:br>
              <a:rPr lang="en-US" sz="3200" i="1" dirty="0"/>
            </a:br>
            <a:endParaRPr lang="en-US" sz="3200" dirty="0"/>
          </a:p>
          <a:p>
            <a:pPr algn="r"/>
            <a:r>
              <a:rPr lang="en-US" sz="3200" dirty="0"/>
              <a:t>Rev. Natalie Jean</a:t>
            </a:r>
          </a:p>
          <a:p>
            <a:pPr algn="r"/>
            <a:r>
              <a:rPr lang="en-US" sz="2400" dirty="0"/>
              <a:t>Kensington, MD</a:t>
            </a:r>
          </a:p>
          <a:p>
            <a:endParaRPr lang="en-US" dirty="0"/>
          </a:p>
        </p:txBody>
      </p:sp>
      <p:sp>
        <p:nvSpPr>
          <p:cNvPr id="3" name="TextBox 2"/>
          <p:cNvSpPr txBox="1"/>
          <p:nvPr/>
        </p:nvSpPr>
        <p:spPr>
          <a:xfrm>
            <a:off x="723900" y="6248400"/>
            <a:ext cx="8153400" cy="369332"/>
          </a:xfrm>
          <a:prstGeom prst="rect">
            <a:avLst/>
          </a:prstGeom>
          <a:noFill/>
        </p:spPr>
        <p:txBody>
          <a:bodyPr wrap="square" rtlCol="0">
            <a:spAutoFit/>
          </a:bodyPr>
          <a:lstStyle/>
          <a:p>
            <a:r>
              <a:rPr lang="en-US" dirty="0"/>
              <a:t>http://www.emmacurtishopkinstheologicalseminary.com/Home_Page.php</a:t>
            </a:r>
          </a:p>
        </p:txBody>
      </p:sp>
    </p:spTree>
    <p:extLst>
      <p:ext uri="{BB962C8B-B14F-4D97-AF65-F5344CB8AC3E}">
        <p14:creationId xmlns:p14="http://schemas.microsoft.com/office/powerpoint/2010/main" val="9344678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5029200"/>
            <a:ext cx="6172200" cy="1446550"/>
          </a:xfrm>
          <a:prstGeom prst="rect">
            <a:avLst/>
          </a:prstGeom>
          <a:noFill/>
        </p:spPr>
        <p:txBody>
          <a:bodyPr wrap="square" rtlCol="0">
            <a:spAutoFit/>
          </a:bodyPr>
          <a:lstStyle/>
          <a:p>
            <a:pPr algn="ctr"/>
            <a:r>
              <a:rPr lang="en-US" sz="4400" dirty="0"/>
              <a:t>Rev. Patrice Julien</a:t>
            </a:r>
          </a:p>
          <a:p>
            <a:pPr algn="ctr"/>
            <a:r>
              <a:rPr lang="en-US" sz="4400" dirty="0"/>
              <a:t>Emma </a:t>
            </a:r>
            <a:r>
              <a:rPr lang="en-US" sz="4400" dirty="0" err="1"/>
              <a:t>en</a:t>
            </a:r>
            <a:r>
              <a:rPr lang="en-US" sz="4400" dirty="0"/>
              <a:t> </a:t>
            </a:r>
            <a:r>
              <a:rPr lang="en-US" sz="4400" dirty="0" err="1"/>
              <a:t>Français</a:t>
            </a:r>
            <a:endParaRPr lang="en-US"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04799"/>
            <a:ext cx="7391400" cy="4989195"/>
          </a:xfrm>
          <a:prstGeom prst="rect">
            <a:avLst/>
          </a:prstGeom>
          <a:effectLst>
            <a:softEdge rad="127000"/>
          </a:effectLst>
        </p:spPr>
      </p:pic>
    </p:spTree>
    <p:extLst>
      <p:ext uri="{BB962C8B-B14F-4D97-AF65-F5344CB8AC3E}">
        <p14:creationId xmlns:p14="http://schemas.microsoft.com/office/powerpoint/2010/main" val="8796693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C24D98-715C-46FD-9EF7-0E5CF3785205}"/>
              </a:ext>
            </a:extLst>
          </p:cNvPr>
          <p:cNvSpPr txBox="1"/>
          <p:nvPr/>
        </p:nvSpPr>
        <p:spPr>
          <a:xfrm>
            <a:off x="1104900" y="1228398"/>
            <a:ext cx="6934200" cy="4401205"/>
          </a:xfrm>
          <a:prstGeom prst="rect">
            <a:avLst/>
          </a:prstGeom>
          <a:noFill/>
        </p:spPr>
        <p:txBody>
          <a:bodyPr wrap="square" rtlCol="0">
            <a:spAutoFit/>
          </a:bodyPr>
          <a:lstStyle/>
          <a:p>
            <a:r>
              <a:rPr lang="en-US" sz="4000" dirty="0"/>
              <a:t>Rev. Patrice Julien has translated </a:t>
            </a:r>
            <a:r>
              <a:rPr lang="en-US" sz="4000" i="1" dirty="0"/>
              <a:t>The Radiant I Am and Self Treatment </a:t>
            </a:r>
            <a:r>
              <a:rPr lang="en-US" sz="4000" dirty="0"/>
              <a:t>into French</a:t>
            </a:r>
          </a:p>
          <a:p>
            <a:r>
              <a:rPr lang="en-US" sz="4000" dirty="0"/>
              <a:t>Available from Amazon:</a:t>
            </a:r>
          </a:p>
          <a:p>
            <a:r>
              <a:rPr lang="en-US" sz="4000" dirty="0">
                <a:hlinkClick r:id="rId2"/>
              </a:rPr>
              <a:t>https://www.amazon.com/Auto-Traitements-Rayonnant-Je-Suis-French/dp/0615628338</a:t>
            </a:r>
            <a:endParaRPr lang="en-US" sz="4000" dirty="0"/>
          </a:p>
        </p:txBody>
      </p:sp>
    </p:spTree>
    <p:extLst>
      <p:ext uri="{BB962C8B-B14F-4D97-AF65-F5344CB8AC3E}">
        <p14:creationId xmlns:p14="http://schemas.microsoft.com/office/powerpoint/2010/main" val="17371229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B8C0AA-B9B1-42FC-AA62-3DC6F4BCB4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246" y="800473"/>
            <a:ext cx="7887508" cy="5257055"/>
          </a:xfrm>
          <a:prstGeom prst="rect">
            <a:avLst/>
          </a:prstGeom>
          <a:effectLst>
            <a:softEdge rad="317500"/>
          </a:effectLst>
        </p:spPr>
      </p:pic>
      <p:sp>
        <p:nvSpPr>
          <p:cNvPr id="2" name="TextBox 1">
            <a:extLst>
              <a:ext uri="{FF2B5EF4-FFF2-40B4-BE49-F238E27FC236}">
                <a16:creationId xmlns:a16="http://schemas.microsoft.com/office/drawing/2014/main" id="{B505A136-35F4-457B-8DC0-D91827BD2681}"/>
              </a:ext>
            </a:extLst>
          </p:cNvPr>
          <p:cNvSpPr txBox="1"/>
          <p:nvPr/>
        </p:nvSpPr>
        <p:spPr>
          <a:xfrm>
            <a:off x="4038600" y="6019800"/>
            <a:ext cx="4572000" cy="646331"/>
          </a:xfrm>
          <a:prstGeom prst="rect">
            <a:avLst/>
          </a:prstGeom>
          <a:noFill/>
        </p:spPr>
        <p:txBody>
          <a:bodyPr wrap="square" rtlCol="0">
            <a:spAutoFit/>
          </a:bodyPr>
          <a:lstStyle/>
          <a:p>
            <a:r>
              <a:rPr lang="en-US" sz="3600" dirty="0"/>
              <a:t>Isabell Van Merlin</a:t>
            </a:r>
          </a:p>
        </p:txBody>
      </p:sp>
    </p:spTree>
    <p:extLst>
      <p:ext uri="{BB962C8B-B14F-4D97-AF65-F5344CB8AC3E}">
        <p14:creationId xmlns:p14="http://schemas.microsoft.com/office/powerpoint/2010/main" val="39939318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DD178C-4FFA-4E51-9EF0-458DF5962DFA}"/>
              </a:ext>
            </a:extLst>
          </p:cNvPr>
          <p:cNvSpPr txBox="1"/>
          <p:nvPr/>
        </p:nvSpPr>
        <p:spPr>
          <a:xfrm>
            <a:off x="457200" y="120402"/>
            <a:ext cx="8229600" cy="6617196"/>
          </a:xfrm>
          <a:prstGeom prst="rect">
            <a:avLst/>
          </a:prstGeom>
          <a:noFill/>
        </p:spPr>
        <p:txBody>
          <a:bodyPr wrap="square" rtlCol="0">
            <a:spAutoFit/>
          </a:bodyPr>
          <a:lstStyle/>
          <a:p>
            <a:r>
              <a:rPr lang="en-US" sz="4000" dirty="0"/>
              <a:t>Isabell </a:t>
            </a:r>
            <a:r>
              <a:rPr lang="en-US" sz="4000" dirty="0" err="1"/>
              <a:t>VanMerlin</a:t>
            </a:r>
            <a:r>
              <a:rPr lang="en-US" sz="4000" dirty="0"/>
              <a:t> has recorded the book SELF TREATMENTS published by Wise Woman Press. The MP3 is available for purchase on our website </a:t>
            </a:r>
            <a:r>
              <a:rPr lang="en-US" sz="4000" dirty="0">
                <a:hlinkClick r:id="rId2"/>
              </a:rPr>
              <a:t>https://highwatch.org</a:t>
            </a:r>
            <a:endParaRPr lang="en-US" sz="4000" dirty="0"/>
          </a:p>
          <a:p>
            <a:endParaRPr lang="en-US" sz="2400" dirty="0"/>
          </a:p>
          <a:p>
            <a:r>
              <a:rPr lang="en-US" sz="4000" dirty="0"/>
              <a:t>She has also published </a:t>
            </a:r>
            <a:r>
              <a:rPr lang="en-US" sz="4000" i="1" dirty="0"/>
              <a:t>Naming God with Clouds</a:t>
            </a:r>
            <a:r>
              <a:rPr lang="en-US" sz="4000" dirty="0"/>
              <a:t> illustrating the numerous descriptions of God used by Emma Curtis Hopkins with beautiful photos of clouds. Available from Amazon.</a:t>
            </a:r>
          </a:p>
        </p:txBody>
      </p:sp>
    </p:spTree>
    <p:extLst>
      <p:ext uri="{BB962C8B-B14F-4D97-AF65-F5344CB8AC3E}">
        <p14:creationId xmlns:p14="http://schemas.microsoft.com/office/powerpoint/2010/main" val="132486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17256" y="1066800"/>
            <a:ext cx="4607144" cy="10300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1" y="953978"/>
            <a:ext cx="3985736" cy="5157564"/>
          </a:xfrm>
          <a:prstGeom prst="rect">
            <a:avLst/>
          </a:prstGeom>
        </p:spPr>
      </p:pic>
      <p:sp>
        <p:nvSpPr>
          <p:cNvPr id="4" name="TextBox 3"/>
          <p:cNvSpPr txBox="1"/>
          <p:nvPr/>
        </p:nvSpPr>
        <p:spPr>
          <a:xfrm>
            <a:off x="381000" y="1227920"/>
            <a:ext cx="4343400" cy="584775"/>
          </a:xfrm>
          <a:prstGeom prst="rect">
            <a:avLst/>
          </a:prstGeom>
          <a:noFill/>
        </p:spPr>
        <p:txBody>
          <a:bodyPr wrap="square" rtlCol="0">
            <a:spAutoFit/>
          </a:bodyPr>
          <a:lstStyle/>
          <a:p>
            <a:r>
              <a:rPr lang="en-US" sz="3200" dirty="0">
                <a:latin typeface="+mj-lt"/>
              </a:rPr>
              <a:t>Rev. Ute Maria Cedilla</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336698"/>
            <a:ext cx="3774844" cy="3774844"/>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812899"/>
            <a:ext cx="8991600" cy="5232202"/>
          </a:xfrm>
          <a:prstGeom prst="rect">
            <a:avLst/>
          </a:prstGeom>
          <a:noFill/>
        </p:spPr>
        <p:txBody>
          <a:bodyPr wrap="square" rtlCol="0">
            <a:spAutoFit/>
          </a:bodyPr>
          <a:lstStyle/>
          <a:p>
            <a:r>
              <a:rPr lang="en-US" sz="4800" dirty="0"/>
              <a:t>Emma on the Internet</a:t>
            </a:r>
          </a:p>
          <a:p>
            <a:endParaRPr lang="en-US" sz="4800" dirty="0"/>
          </a:p>
          <a:p>
            <a:r>
              <a:rPr lang="en-US" sz="2800" b="1" u="sng" dirty="0"/>
              <a:t>www.emmacurtishopkins.com</a:t>
            </a:r>
          </a:p>
          <a:p>
            <a:r>
              <a:rPr lang="en-US" sz="2800" b="1" u="sng" dirty="0"/>
              <a:t>http://groups.yahoo.com/group/emmacurtishopkins</a:t>
            </a:r>
          </a:p>
          <a:p>
            <a:r>
              <a:rPr lang="en-US" sz="2800" b="1" u="sng" dirty="0"/>
              <a:t>http://www.blogtalkradio.com/RevNatalieJ-</a:t>
            </a:r>
          </a:p>
          <a:p>
            <a:r>
              <a:rPr lang="en-US" sz="2800" b="1" u="sng" dirty="0"/>
              <a:t>http://desert.xpressdesigns.com/</a:t>
            </a:r>
          </a:p>
          <a:p>
            <a:r>
              <a:rPr lang="en-US" sz="2800" b="1" u="sng" dirty="0"/>
              <a:t>http://www.emmacurtishopkinstheologicalseminary.com/</a:t>
            </a:r>
          </a:p>
          <a:p>
            <a:endParaRPr lang="en-US" sz="3200" dirty="0"/>
          </a:p>
          <a:p>
            <a:endParaRPr lang="en-US" sz="4800" dirty="0"/>
          </a:p>
          <a:p>
            <a:endParaRPr lang="en-US" dirty="0"/>
          </a:p>
        </p:txBody>
      </p:sp>
    </p:spTree>
    <p:extLst>
      <p:ext uri="{BB962C8B-B14F-4D97-AF65-F5344CB8AC3E}">
        <p14:creationId xmlns:p14="http://schemas.microsoft.com/office/powerpoint/2010/main" val="34879825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06355-C2FA-4470-8080-7059CA6DDCEB}"/>
              </a:ext>
            </a:extLst>
          </p:cNvPr>
          <p:cNvPicPr>
            <a:picLocks noChangeAspect="1"/>
          </p:cNvPicPr>
          <p:nvPr/>
        </p:nvPicPr>
        <p:blipFill>
          <a:blip r:embed="rId2"/>
          <a:stretch>
            <a:fillRect/>
          </a:stretch>
        </p:blipFill>
        <p:spPr>
          <a:xfrm>
            <a:off x="914400" y="513062"/>
            <a:ext cx="7315200" cy="5831876"/>
          </a:xfrm>
          <a:prstGeom prst="rect">
            <a:avLst/>
          </a:prstGeom>
        </p:spPr>
      </p:pic>
    </p:spTree>
    <p:extLst>
      <p:ext uri="{BB962C8B-B14F-4D97-AF65-F5344CB8AC3E}">
        <p14:creationId xmlns:p14="http://schemas.microsoft.com/office/powerpoint/2010/main" val="40434562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1E7A3-6EA9-4628-85CE-E6C4D51F3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13" y="1414183"/>
            <a:ext cx="8562974" cy="4029635"/>
          </a:xfrm>
          <a:prstGeom prst="rect">
            <a:avLst/>
          </a:prstGeom>
        </p:spPr>
      </p:pic>
    </p:spTree>
    <p:extLst>
      <p:ext uri="{BB962C8B-B14F-4D97-AF65-F5344CB8AC3E}">
        <p14:creationId xmlns:p14="http://schemas.microsoft.com/office/powerpoint/2010/main" val="5742213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474619"/>
            <a:ext cx="8534400" cy="3908762"/>
          </a:xfrm>
          <a:prstGeom prst="rect">
            <a:avLst/>
          </a:prstGeom>
        </p:spPr>
        <p:txBody>
          <a:bodyPr wrap="square">
            <a:spAutoFit/>
          </a:bodyPr>
          <a:lstStyle/>
          <a:p>
            <a:pPr algn="ctr"/>
            <a:r>
              <a:rPr lang="en-US" sz="4800" dirty="0">
                <a:solidFill>
                  <a:schemeClr val="tx2">
                    <a:lumMod val="75000"/>
                  </a:schemeClr>
                </a:solidFill>
              </a:rPr>
              <a:t>Colleen Patrick </a:t>
            </a:r>
          </a:p>
          <a:p>
            <a:pPr algn="ctr"/>
            <a:r>
              <a:rPr lang="en-US" sz="4000" dirty="0">
                <a:solidFill>
                  <a:schemeClr val="tx2">
                    <a:lumMod val="75000"/>
                  </a:schemeClr>
                </a:solidFill>
              </a:rPr>
              <a:t>reads</a:t>
            </a:r>
          </a:p>
          <a:p>
            <a:pPr algn="ctr"/>
            <a:r>
              <a:rPr lang="en-US" sz="4000" dirty="0">
                <a:solidFill>
                  <a:schemeClr val="tx2">
                    <a:lumMod val="75000"/>
                  </a:schemeClr>
                </a:solidFill>
              </a:rPr>
              <a:t>Emma Curtis Hopkins</a:t>
            </a:r>
          </a:p>
          <a:p>
            <a:pPr algn="ctr"/>
            <a:r>
              <a:rPr lang="en-US" sz="4000" dirty="0">
                <a:solidFill>
                  <a:schemeClr val="tx2">
                    <a:lumMod val="75000"/>
                  </a:schemeClr>
                </a:solidFill>
              </a:rPr>
              <a:t>Scientific Christian Mental Practice</a:t>
            </a:r>
          </a:p>
          <a:p>
            <a:pPr algn="ctr"/>
            <a:endParaRPr lang="en-US" sz="4000" dirty="0">
              <a:solidFill>
                <a:schemeClr val="tx2">
                  <a:lumMod val="75000"/>
                </a:schemeClr>
              </a:solidFill>
            </a:endParaRPr>
          </a:p>
          <a:p>
            <a:pPr algn="ctr"/>
            <a:r>
              <a:rPr lang="en-US" sz="4000" dirty="0">
                <a:solidFill>
                  <a:schemeClr val="tx2">
                    <a:lumMod val="75000"/>
                  </a:schemeClr>
                </a:solidFill>
              </a:rPr>
              <a:t>http://emmacurtishopkinsaudio.com/</a:t>
            </a:r>
          </a:p>
        </p:txBody>
      </p:sp>
    </p:spTree>
    <p:extLst>
      <p:ext uri="{BB962C8B-B14F-4D97-AF65-F5344CB8AC3E}">
        <p14:creationId xmlns:p14="http://schemas.microsoft.com/office/powerpoint/2010/main" val="3011537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0094 (815 x 871) ECH GOOD.jpg"/>
          <p:cNvPicPr>
            <a:picLocks noChangeAspect="1"/>
          </p:cNvPicPr>
          <p:nvPr/>
        </p:nvPicPr>
        <p:blipFill>
          <a:blip r:embed="rId3" cstate="print"/>
          <a:stretch>
            <a:fillRect/>
          </a:stretch>
        </p:blipFill>
        <p:spPr>
          <a:xfrm>
            <a:off x="1447800" y="145388"/>
            <a:ext cx="6248400" cy="6677738"/>
          </a:xfrm>
          <a:prstGeom prst="rect">
            <a:avLst/>
          </a:prstGeom>
          <a:effectLst>
            <a:softEdge rad="317500"/>
          </a:effectLst>
        </p:spPr>
      </p:pic>
      <p:sp>
        <p:nvSpPr>
          <p:cNvPr id="3" name="TextBox 2"/>
          <p:cNvSpPr txBox="1"/>
          <p:nvPr/>
        </p:nvSpPr>
        <p:spPr>
          <a:xfrm>
            <a:off x="1905000" y="5832526"/>
            <a:ext cx="5562600" cy="400110"/>
          </a:xfrm>
          <a:prstGeom prst="rect">
            <a:avLst/>
          </a:prstGeom>
          <a:noFill/>
        </p:spPr>
        <p:txBody>
          <a:bodyPr wrap="square" rtlCol="0">
            <a:spAutoFit/>
          </a:bodyPr>
          <a:lstStyle/>
          <a:p>
            <a:pPr algn="ctr"/>
            <a:r>
              <a:rPr lang="en-US" sz="2000" dirty="0">
                <a:solidFill>
                  <a:schemeClr val="bg1"/>
                </a:solidFill>
              </a:rPr>
              <a:t>Found in Unity Archives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453302"/>
            <a:ext cx="3886200" cy="5233121"/>
          </a:xfrm>
          <a:prstGeom prst="rect">
            <a:avLst/>
          </a:prstGeom>
        </p:spPr>
      </p:pic>
      <p:sp>
        <p:nvSpPr>
          <p:cNvPr id="3" name="TextBox 2">
            <a:extLst>
              <a:ext uri="{FF2B5EF4-FFF2-40B4-BE49-F238E27FC236}">
                <a16:creationId xmlns:a16="http://schemas.microsoft.com/office/drawing/2014/main" id="{785E31A6-2EF3-4FDA-90AC-48F8B3E84D5D}"/>
              </a:ext>
            </a:extLst>
          </p:cNvPr>
          <p:cNvSpPr txBox="1"/>
          <p:nvPr/>
        </p:nvSpPr>
        <p:spPr>
          <a:xfrm>
            <a:off x="1333500" y="6019800"/>
            <a:ext cx="6477000" cy="369332"/>
          </a:xfrm>
          <a:prstGeom prst="rect">
            <a:avLst/>
          </a:prstGeom>
          <a:noFill/>
        </p:spPr>
        <p:txBody>
          <a:bodyPr wrap="square" rtlCol="0">
            <a:spAutoFit/>
          </a:bodyPr>
          <a:lstStyle/>
          <a:p>
            <a:r>
              <a:rPr lang="en-US" dirty="0">
                <a:hlinkClick r:id="rId3" action="ppaction://hlinkfile"/>
              </a:rPr>
              <a:t>..\Videos\The Radiant I Am by Emma Curtis Hopkins - YouTube2.rv</a:t>
            </a:r>
            <a:endParaRPr lang="en-US" dirty="0"/>
          </a:p>
        </p:txBody>
      </p:sp>
      <p:sp>
        <p:nvSpPr>
          <p:cNvPr id="2" name="TextBox 1">
            <a:extLst>
              <a:ext uri="{FF2B5EF4-FFF2-40B4-BE49-F238E27FC236}">
                <a16:creationId xmlns:a16="http://schemas.microsoft.com/office/drawing/2014/main" id="{93DCDB62-91B2-417F-BC1D-0B39D8CBE7FC}"/>
              </a:ext>
            </a:extLst>
          </p:cNvPr>
          <p:cNvSpPr txBox="1"/>
          <p:nvPr/>
        </p:nvSpPr>
        <p:spPr>
          <a:xfrm>
            <a:off x="3105150" y="5686423"/>
            <a:ext cx="2933700" cy="369332"/>
          </a:xfrm>
          <a:prstGeom prst="rect">
            <a:avLst/>
          </a:prstGeom>
          <a:noFill/>
        </p:spPr>
        <p:txBody>
          <a:bodyPr wrap="square" rtlCol="0">
            <a:spAutoFit/>
          </a:bodyPr>
          <a:lstStyle/>
          <a:p>
            <a:r>
              <a:rPr lang="en-US" dirty="0"/>
              <a:t>The Radiant I Am - Animated</a:t>
            </a:r>
          </a:p>
        </p:txBody>
      </p:sp>
    </p:spTree>
    <p:extLst>
      <p:ext uri="{BB962C8B-B14F-4D97-AF65-F5344CB8AC3E}">
        <p14:creationId xmlns:p14="http://schemas.microsoft.com/office/powerpoint/2010/main" val="16884733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76" y="484315"/>
            <a:ext cx="8878448" cy="5889370"/>
          </a:xfrm>
          <a:prstGeom prst="rect">
            <a:avLst/>
          </a:prstGeom>
          <a:effectLst>
            <a:softEdge rad="317500"/>
          </a:effectLst>
        </p:spPr>
      </p:pic>
    </p:spTree>
    <p:extLst>
      <p:ext uri="{BB962C8B-B14F-4D97-AF65-F5344CB8AC3E}">
        <p14:creationId xmlns:p14="http://schemas.microsoft.com/office/powerpoint/2010/main" val="19626517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381000" y="1524000"/>
            <a:ext cx="5715000" cy="5257800"/>
          </a:xfrm>
          <a:prstGeom prst="rect">
            <a:avLst/>
          </a:prstGeom>
          <a:noFill/>
          <a:ln w="9525" algn="in">
            <a:noFill/>
            <a:miter lim="800000"/>
            <a:headEnd/>
            <a:tailEnd/>
          </a:ln>
          <a:effectLst>
            <a:softEdge rad="317500"/>
          </a:effectLst>
        </p:spPr>
      </p:pic>
      <p:sp>
        <p:nvSpPr>
          <p:cNvPr id="5" name="TextBox 4"/>
          <p:cNvSpPr txBox="1"/>
          <p:nvPr/>
        </p:nvSpPr>
        <p:spPr>
          <a:xfrm>
            <a:off x="228600" y="457200"/>
            <a:ext cx="8305800" cy="1107996"/>
          </a:xfrm>
          <a:prstGeom prst="rect">
            <a:avLst/>
          </a:prstGeom>
          <a:noFill/>
        </p:spPr>
        <p:txBody>
          <a:bodyPr wrap="square" rtlCol="0">
            <a:spAutoFit/>
          </a:bodyPr>
          <a:lstStyle/>
          <a:p>
            <a:r>
              <a:rPr lang="en-US" sz="6600" dirty="0">
                <a:latin typeface="+mj-lt"/>
              </a:rPr>
              <a:t>Teacher of Teachers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1524000"/>
            <a:ext cx="7467600" cy="3754874"/>
          </a:xfrm>
          <a:prstGeom prst="rect">
            <a:avLst/>
          </a:prstGeom>
          <a:noFill/>
        </p:spPr>
        <p:txBody>
          <a:bodyPr wrap="square" rtlCol="0">
            <a:spAutoFit/>
          </a:bodyPr>
          <a:lstStyle/>
          <a:p>
            <a:r>
              <a:rPr lang="en-US" sz="4400" dirty="0"/>
              <a:t>The Sacred Books of all ages mention three sciences:</a:t>
            </a:r>
          </a:p>
          <a:p>
            <a:r>
              <a:rPr lang="en-US" sz="4400" dirty="0"/>
              <a:t>           Material, </a:t>
            </a:r>
          </a:p>
          <a:p>
            <a:r>
              <a:rPr lang="en-US" sz="4400" dirty="0"/>
              <a:t>                  Mental, </a:t>
            </a:r>
          </a:p>
          <a:p>
            <a:r>
              <a:rPr lang="en-US" sz="4400" dirty="0"/>
              <a:t>                        and Mystical.</a:t>
            </a:r>
          </a:p>
          <a:p>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 y="720566"/>
            <a:ext cx="8763000" cy="5416868"/>
          </a:xfrm>
          <a:prstGeom prst="rect">
            <a:avLst/>
          </a:prstGeom>
          <a:noFill/>
        </p:spPr>
        <p:txBody>
          <a:bodyPr wrap="square" rtlCol="0">
            <a:spAutoFit/>
          </a:bodyPr>
          <a:lstStyle/>
          <a:p>
            <a:pPr algn="ctr"/>
            <a:r>
              <a:rPr lang="en-US" sz="4800" dirty="0"/>
              <a:t>The Twelve Gates</a:t>
            </a:r>
          </a:p>
          <a:p>
            <a:pPr algn="ctr"/>
            <a:endParaRPr lang="en-US" sz="4000" dirty="0"/>
          </a:p>
          <a:p>
            <a:pPr algn="ctr"/>
            <a:r>
              <a:rPr lang="en-US" sz="4000" dirty="0"/>
              <a:t>Lessons one through six</a:t>
            </a:r>
          </a:p>
          <a:p>
            <a:pPr algn="ctr"/>
            <a:r>
              <a:rPr lang="en-US" sz="4000" dirty="0"/>
              <a:t>teach</a:t>
            </a:r>
          </a:p>
          <a:p>
            <a:pPr algn="ctr"/>
            <a:r>
              <a:rPr lang="en-US" sz="4000" dirty="0"/>
              <a:t>How to realize the Christ within</a:t>
            </a:r>
          </a:p>
          <a:p>
            <a:endParaRPr lang="en-US" dirty="0"/>
          </a:p>
          <a:p>
            <a:pPr algn="ctr"/>
            <a:r>
              <a:rPr lang="en-US" sz="4000" dirty="0"/>
              <a:t>Lessons seven through twelve</a:t>
            </a:r>
          </a:p>
          <a:p>
            <a:pPr algn="ctr"/>
            <a:r>
              <a:rPr lang="en-US" sz="4000" dirty="0"/>
              <a:t> teach Ministry</a:t>
            </a:r>
          </a:p>
          <a:p>
            <a:pPr algn="ctr"/>
            <a:r>
              <a:rPr lang="en-US" sz="4000" dirty="0"/>
              <a:t>Realizing the Christ One in all</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F5D78B-7EDC-4E00-AC0B-3EEE19CDAA3E}"/>
              </a:ext>
            </a:extLst>
          </p:cNvPr>
          <p:cNvSpPr txBox="1"/>
          <p:nvPr/>
        </p:nvSpPr>
        <p:spPr>
          <a:xfrm>
            <a:off x="1295400" y="990600"/>
            <a:ext cx="6781800" cy="369332"/>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D6A3ECDD-87FB-4450-99E6-E1185A78FD8F}"/>
              </a:ext>
            </a:extLst>
          </p:cNvPr>
          <p:cNvSpPr txBox="1"/>
          <p:nvPr/>
        </p:nvSpPr>
        <p:spPr>
          <a:xfrm>
            <a:off x="0" y="152400"/>
            <a:ext cx="9067800" cy="6432530"/>
          </a:xfrm>
          <a:prstGeom prst="rect">
            <a:avLst/>
          </a:prstGeom>
          <a:noFill/>
        </p:spPr>
        <p:txBody>
          <a:bodyPr wrap="square" rtlCol="0">
            <a:spAutoFit/>
          </a:bodyPr>
          <a:lstStyle/>
          <a:p>
            <a:pPr algn="ctr"/>
            <a:r>
              <a:rPr lang="en-US" sz="2800" b="1" dirty="0"/>
              <a:t>In her Judgement Series Emma lists the 12 Chapter themes</a:t>
            </a:r>
          </a:p>
          <a:p>
            <a:pPr algn="ctr"/>
            <a:r>
              <a:rPr lang="en-US" sz="3200" dirty="0"/>
              <a:t>The Word</a:t>
            </a:r>
          </a:p>
          <a:p>
            <a:pPr algn="ctr"/>
            <a:r>
              <a:rPr lang="en-US" sz="3200" dirty="0"/>
              <a:t>Denials</a:t>
            </a:r>
          </a:p>
          <a:p>
            <a:pPr algn="ctr"/>
            <a:r>
              <a:rPr lang="en-US" sz="3200" dirty="0"/>
              <a:t>Affirmations</a:t>
            </a:r>
          </a:p>
          <a:p>
            <a:pPr algn="ctr"/>
            <a:r>
              <a:rPr lang="en-US" sz="3200" dirty="0"/>
              <a:t>Faith</a:t>
            </a:r>
          </a:p>
          <a:p>
            <a:pPr algn="ctr"/>
            <a:r>
              <a:rPr lang="en-US" sz="3200" dirty="0"/>
              <a:t>Works</a:t>
            </a:r>
          </a:p>
          <a:p>
            <a:pPr algn="ctr"/>
            <a:r>
              <a:rPr lang="en-US" sz="3200" dirty="0"/>
              <a:t>Understanding</a:t>
            </a:r>
          </a:p>
          <a:p>
            <a:pPr algn="ctr"/>
            <a:r>
              <a:rPr lang="en-US" sz="3200" dirty="0"/>
              <a:t>Inheritance</a:t>
            </a:r>
          </a:p>
          <a:p>
            <a:pPr algn="ctr"/>
            <a:r>
              <a:rPr lang="en-US" sz="3200" dirty="0"/>
              <a:t>Truth</a:t>
            </a:r>
          </a:p>
          <a:p>
            <a:pPr algn="ctr"/>
            <a:r>
              <a:rPr lang="en-US" sz="3200" dirty="0"/>
              <a:t>Holiness</a:t>
            </a:r>
          </a:p>
          <a:p>
            <a:pPr algn="ctr"/>
            <a:r>
              <a:rPr lang="en-US" sz="3200" dirty="0"/>
              <a:t>Forgiveness</a:t>
            </a:r>
          </a:p>
          <a:p>
            <a:pPr algn="ctr"/>
            <a:r>
              <a:rPr lang="en-US" sz="3200" dirty="0"/>
              <a:t>Wisdom</a:t>
            </a:r>
          </a:p>
          <a:p>
            <a:pPr algn="ctr"/>
            <a:r>
              <a:rPr lang="en-US" sz="3200" dirty="0"/>
              <a:t>Free Grace</a:t>
            </a:r>
          </a:p>
        </p:txBody>
      </p:sp>
    </p:spTree>
    <p:extLst>
      <p:ext uri="{BB962C8B-B14F-4D97-AF65-F5344CB8AC3E}">
        <p14:creationId xmlns:p14="http://schemas.microsoft.com/office/powerpoint/2010/main" val="29268410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6934200" cy="5092958"/>
          </a:xfrm>
          <a:prstGeom prst="rect">
            <a:avLst/>
          </a:prstGeom>
          <a:noFill/>
        </p:spPr>
        <p:txBody>
          <a:bodyPr wrap="square" rtlCol="0">
            <a:spAutoFit/>
          </a:bodyPr>
          <a:lstStyle/>
          <a:p>
            <a:r>
              <a:rPr lang="en-US" sz="4000" dirty="0"/>
              <a:t>Emma Curtis Hopkins imparted conviction in her classes during her lifetime.</a:t>
            </a:r>
          </a:p>
          <a:p>
            <a:endParaRPr lang="en-US" sz="4000" dirty="0"/>
          </a:p>
          <a:p>
            <a:r>
              <a:rPr lang="en-US" sz="4000" dirty="0"/>
              <a:t>Today, there is a transmission of consciousness through her works if the student is ready and willing.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3810000" cy="6001643"/>
          </a:xfrm>
          <a:prstGeom prst="rect">
            <a:avLst/>
          </a:prstGeom>
          <a:noFill/>
        </p:spPr>
        <p:txBody>
          <a:bodyPr wrap="square" rtlCol="0">
            <a:spAutoFit/>
          </a:bodyPr>
          <a:lstStyle/>
          <a:p>
            <a:r>
              <a:rPr lang="en-US" sz="3200" dirty="0"/>
              <a:t>Be encouraged. </a:t>
            </a:r>
          </a:p>
          <a:p>
            <a:endParaRPr lang="en-US" sz="2400" dirty="0"/>
          </a:p>
          <a:p>
            <a:r>
              <a:rPr lang="en-US" sz="2400" dirty="0"/>
              <a:t>If things are not going the way you'd like, understand that things are always working for your good. Keep expecting good to happen. How? Prepare for good. Expect more good. Give thanks for good--even before it shows up in your life. I dare you to encourage yourself even as you manage the facts of life.</a:t>
            </a:r>
          </a:p>
          <a:p>
            <a:endParaRPr lang="en-US" sz="2400" dirty="0"/>
          </a:p>
          <a:p>
            <a:r>
              <a:rPr lang="en-US" sz="1600" dirty="0">
                <a:effectLst/>
              </a:rPr>
              <a:t>Posted by </a:t>
            </a:r>
            <a:r>
              <a:rPr lang="en-US" sz="1600" dirty="0" err="1">
                <a:effectLst/>
              </a:rPr>
              <a:t>Rev.Sheila</a:t>
            </a:r>
            <a:r>
              <a:rPr lang="en-US" sz="1600" dirty="0">
                <a:effectLst/>
              </a:rPr>
              <a:t> </a:t>
            </a:r>
            <a:r>
              <a:rPr lang="en-US" sz="1600" dirty="0" err="1">
                <a:effectLst/>
              </a:rPr>
              <a:t>McKeithen</a:t>
            </a:r>
            <a:r>
              <a:rPr lang="en-US" sz="1600" dirty="0">
                <a:effectLst/>
              </a:rPr>
              <a:t> 4-20-2017</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066800"/>
            <a:ext cx="4724400" cy="4724400"/>
          </a:xfrm>
          <a:prstGeom prst="rect">
            <a:avLst/>
          </a:prstGeom>
          <a:effectLst>
            <a:glow rad="63500">
              <a:schemeClr val="accent4">
                <a:satMod val="175000"/>
                <a:alpha val="40000"/>
              </a:schemeClr>
            </a:glow>
          </a:effectLst>
        </p:spPr>
      </p:pic>
    </p:spTree>
    <p:extLst>
      <p:ext uri="{BB962C8B-B14F-4D97-AF65-F5344CB8AC3E}">
        <p14:creationId xmlns:p14="http://schemas.microsoft.com/office/powerpoint/2010/main" val="19007245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943600"/>
          </a:xfrm>
          <a:prstGeom prst="rect">
            <a:avLst/>
          </a:prstGeom>
          <a:effectLst>
            <a:softEdge rad="317500"/>
          </a:effectLst>
        </p:spPr>
      </p:pic>
    </p:spTree>
    <p:extLst>
      <p:ext uri="{BB962C8B-B14F-4D97-AF65-F5344CB8AC3E}">
        <p14:creationId xmlns:p14="http://schemas.microsoft.com/office/powerpoint/2010/main" val="22975072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197346"/>
            <a:ext cx="8458200" cy="6463308"/>
          </a:xfrm>
          <a:prstGeom prst="rect">
            <a:avLst/>
          </a:prstGeom>
          <a:noFill/>
        </p:spPr>
        <p:txBody>
          <a:bodyPr wrap="square" rtlCol="0">
            <a:spAutoFit/>
          </a:bodyPr>
          <a:lstStyle/>
          <a:p>
            <a:r>
              <a:rPr lang="en-US" sz="5400" dirty="0">
                <a:latin typeface="+mj-lt"/>
              </a:rPr>
              <a:t>The Mary Baker Eddy - 	Emma Curtis Hopkins 			Paradigm</a:t>
            </a:r>
          </a:p>
          <a:p>
            <a:endParaRPr lang="en-US" sz="5400" dirty="0">
              <a:latin typeface="+mj-lt"/>
            </a:endParaRPr>
          </a:p>
          <a:p>
            <a:pPr algn="r"/>
            <a:r>
              <a:rPr lang="en-US" sz="4400" dirty="0">
                <a:latin typeface="+mj-lt"/>
              </a:rPr>
              <a:t>Based on a Thesis by</a:t>
            </a:r>
          </a:p>
          <a:p>
            <a:pPr algn="r"/>
            <a:r>
              <a:rPr lang="en-US" sz="4400" dirty="0">
                <a:latin typeface="+mj-lt"/>
              </a:rPr>
              <a:t>John K Simmons </a:t>
            </a:r>
          </a:p>
          <a:p>
            <a:pPr algn="r"/>
            <a:r>
              <a:rPr lang="en-US" sz="4400" dirty="0">
                <a:latin typeface="+mj-lt"/>
              </a:rPr>
              <a:t>Western University</a:t>
            </a:r>
          </a:p>
          <a:p>
            <a:endParaRPr lang="en-US" sz="6600" dirty="0">
              <a:latin typeface="+mj-lt"/>
            </a:endParaRPr>
          </a:p>
        </p:txBody>
      </p:sp>
    </p:spTree>
    <p:extLst>
      <p:ext uri="{BB962C8B-B14F-4D97-AF65-F5344CB8AC3E}">
        <p14:creationId xmlns:p14="http://schemas.microsoft.com/office/powerpoint/2010/main" val="1876442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588947"/>
            <a:ext cx="8305800" cy="1354217"/>
          </a:xfrm>
          <a:prstGeom prst="rect">
            <a:avLst/>
          </a:prstGeom>
          <a:noFill/>
        </p:spPr>
        <p:txBody>
          <a:bodyPr wrap="square" rtlCol="0">
            <a:spAutoFit/>
          </a:bodyPr>
          <a:lstStyle/>
          <a:p>
            <a:r>
              <a:rPr lang="en-US" sz="3200" b="1" dirty="0"/>
              <a:t>Emma was born in </a:t>
            </a:r>
          </a:p>
          <a:p>
            <a:r>
              <a:rPr lang="en-US" sz="3200" b="1" dirty="0"/>
              <a:t>Killingly, Connecticut on September 2, 1849</a:t>
            </a: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675" y="1943164"/>
            <a:ext cx="4438650" cy="4572000"/>
          </a:xfrm>
          <a:prstGeom prst="rect">
            <a:avLst/>
          </a:prstGeom>
        </p:spPr>
      </p:pic>
    </p:spTree>
    <p:extLst>
      <p:ext uri="{BB962C8B-B14F-4D97-AF65-F5344CB8AC3E}">
        <p14:creationId xmlns:p14="http://schemas.microsoft.com/office/powerpoint/2010/main" val="6540464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5BD0EB-E82F-43B8-869A-3AC2FCEDEA8C}"/>
              </a:ext>
            </a:extLst>
          </p:cNvPr>
          <p:cNvSpPr txBox="1"/>
          <p:nvPr/>
        </p:nvSpPr>
        <p:spPr>
          <a:xfrm>
            <a:off x="381000" y="612845"/>
            <a:ext cx="8382000" cy="5632311"/>
          </a:xfrm>
          <a:prstGeom prst="rect">
            <a:avLst/>
          </a:prstGeom>
          <a:noFill/>
        </p:spPr>
        <p:txBody>
          <a:bodyPr wrap="square" rtlCol="0">
            <a:spAutoFit/>
          </a:bodyPr>
          <a:lstStyle/>
          <a:p>
            <a:r>
              <a:rPr lang="en-US" sz="4000" dirty="0"/>
              <a:t>We have uploaded a paper by Western Illinois University professor John K. Simmons’ paper on our website </a:t>
            </a:r>
            <a:r>
              <a:rPr lang="en-US" sz="4000" dirty="0">
                <a:hlinkClick r:id="rId3"/>
              </a:rPr>
              <a:t>https://highwatch.org</a:t>
            </a:r>
            <a:r>
              <a:rPr lang="en-US" sz="4000" dirty="0"/>
              <a:t> It is no longer available on line. It is an important thesis that sheds light on the relationship between Mary Baker Eddy and Emma Curtis Hopkins from a higher, healing perspective.</a:t>
            </a:r>
          </a:p>
        </p:txBody>
      </p:sp>
    </p:spTree>
    <p:extLst>
      <p:ext uri="{BB962C8B-B14F-4D97-AF65-F5344CB8AC3E}">
        <p14:creationId xmlns:p14="http://schemas.microsoft.com/office/powerpoint/2010/main" val="12392878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457200"/>
            <a:ext cx="3962400" cy="990600"/>
          </a:xfrm>
        </p:spPr>
        <p:txBody>
          <a:bodyPr>
            <a:normAutofit/>
          </a:bodyPr>
          <a:lstStyle/>
          <a:p>
            <a:pPr algn="l"/>
            <a:r>
              <a:rPr lang="en-US" sz="3600" dirty="0">
                <a:solidFill>
                  <a:schemeClr val="tx1"/>
                </a:solidFill>
              </a:rPr>
              <a:t>Mary Baker Eddy</a:t>
            </a:r>
          </a:p>
        </p:txBody>
      </p:sp>
      <p:pic>
        <p:nvPicPr>
          <p:cNvPr id="9" name="Content Placeholder 8" descr="imagesCACJ86EQ.jpg"/>
          <p:cNvPicPr>
            <a:picLocks noGrp="1" noChangeAspect="1"/>
          </p:cNvPicPr>
          <p:nvPr>
            <p:ph sz="half" idx="2"/>
          </p:nvPr>
        </p:nvPicPr>
        <p:blipFill>
          <a:blip r:embed="rId3" cstate="print"/>
          <a:stretch>
            <a:fillRect/>
          </a:stretch>
        </p:blipFill>
        <p:spPr>
          <a:xfrm>
            <a:off x="247584" y="1371600"/>
            <a:ext cx="4157883" cy="4648200"/>
          </a:xfrm>
          <a:prstGeom prst="ellipse">
            <a:avLst/>
          </a:prstGeom>
          <a:ln>
            <a:noFill/>
          </a:ln>
          <a:effectLst>
            <a:softEdge rad="112500"/>
          </a:effectLst>
        </p:spPr>
      </p:pic>
      <p:sp>
        <p:nvSpPr>
          <p:cNvPr id="7" name="Text Placeholder 6"/>
          <p:cNvSpPr>
            <a:spLocks noGrp="1"/>
          </p:cNvSpPr>
          <p:nvPr>
            <p:ph type="body" sz="quarter" idx="3"/>
          </p:nvPr>
        </p:nvSpPr>
        <p:spPr>
          <a:xfrm>
            <a:off x="4876800" y="5257800"/>
            <a:ext cx="3581400" cy="609600"/>
          </a:xfrm>
        </p:spPr>
        <p:txBody>
          <a:bodyPr>
            <a:noAutofit/>
          </a:bodyPr>
          <a:lstStyle/>
          <a:p>
            <a:r>
              <a:rPr lang="en-US" sz="3600" dirty="0">
                <a:solidFill>
                  <a:schemeClr val="tx1"/>
                </a:solidFill>
              </a:rPr>
              <a:t>Emma Curtis Hopkins</a:t>
            </a:r>
          </a:p>
        </p:txBody>
      </p:sp>
      <p:pic>
        <p:nvPicPr>
          <p:cNvPr id="12" name="Picture 11" descr="Hopkins Emma Curtis n.d. 2 BEAUTIFUL.jpg"/>
          <p:cNvPicPr>
            <a:picLocks noChangeAspect="1"/>
          </p:cNvPicPr>
          <p:nvPr/>
        </p:nvPicPr>
        <p:blipFill>
          <a:blip r:embed="rId4" cstate="print"/>
          <a:stretch>
            <a:fillRect/>
          </a:stretch>
        </p:blipFill>
        <p:spPr>
          <a:xfrm>
            <a:off x="4834144" y="165423"/>
            <a:ext cx="3852656" cy="4939977"/>
          </a:xfrm>
          <a:prstGeom prst="rect">
            <a:avLst/>
          </a:prstGeom>
          <a:effectLst>
            <a:softEdge rad="317500"/>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ia\AppData\Local\Microsoft\Windows\Temporary Internet Files\Content.IE5\4LJ37FVZ\MP900438872[1].jpg"/>
          <p:cNvPicPr>
            <a:picLocks noChangeAspect="1" noChangeArrowheads="1"/>
          </p:cNvPicPr>
          <p:nvPr/>
        </p:nvPicPr>
        <p:blipFill>
          <a:blip r:embed="rId3" cstate="print"/>
          <a:srcRect/>
          <a:stretch>
            <a:fillRect/>
          </a:stretch>
        </p:blipFill>
        <p:spPr bwMode="auto">
          <a:xfrm>
            <a:off x="-31378" y="0"/>
            <a:ext cx="9188825" cy="6858000"/>
          </a:xfrm>
          <a:prstGeom prst="rect">
            <a:avLst/>
          </a:prstGeom>
          <a:ln>
            <a:noFill/>
          </a:ln>
          <a:effectLst>
            <a:softEdge rad="317500"/>
          </a:effectLst>
        </p:spPr>
      </p:pic>
      <p:sp>
        <p:nvSpPr>
          <p:cNvPr id="3" name="TextBox 2"/>
          <p:cNvSpPr txBox="1"/>
          <p:nvPr/>
        </p:nvSpPr>
        <p:spPr>
          <a:xfrm>
            <a:off x="2362200" y="4724400"/>
            <a:ext cx="5943600" cy="1323439"/>
          </a:xfrm>
          <a:prstGeom prst="rect">
            <a:avLst/>
          </a:prstGeom>
          <a:noFill/>
        </p:spPr>
        <p:txBody>
          <a:bodyPr wrap="square" rtlCol="0">
            <a:spAutoFit/>
          </a:bodyPr>
          <a:lstStyle/>
          <a:p>
            <a:r>
              <a:rPr lang="en-US" sz="8000" dirty="0">
                <a:latin typeface="+mj-lt"/>
              </a:rPr>
              <a:t>Born of God</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51344"/>
            <a:ext cx="8382000" cy="5355312"/>
          </a:xfrm>
          <a:prstGeom prst="rect">
            <a:avLst/>
          </a:prstGeom>
          <a:noFill/>
        </p:spPr>
        <p:txBody>
          <a:bodyPr wrap="square" rtlCol="0">
            <a:spAutoFit/>
          </a:bodyPr>
          <a:lstStyle/>
          <a:p>
            <a:r>
              <a:rPr lang="en-US" sz="4000" dirty="0"/>
              <a:t>Born of God</a:t>
            </a:r>
          </a:p>
          <a:p>
            <a:r>
              <a:rPr lang="en-US" sz="2800" dirty="0"/>
              <a:t> </a:t>
            </a:r>
          </a:p>
          <a:p>
            <a:r>
              <a:rPr lang="en-US" sz="3200" dirty="0"/>
              <a:t>Born of God – Born of God – Born of God!</a:t>
            </a:r>
          </a:p>
          <a:p>
            <a:r>
              <a:rPr lang="en-US" sz="3200" dirty="0"/>
              <a:t>My thoughts are born of God.</a:t>
            </a:r>
          </a:p>
          <a:p>
            <a:r>
              <a:rPr lang="en-US" sz="3200" dirty="0"/>
              <a:t>My words are born of God.</a:t>
            </a:r>
          </a:p>
          <a:p>
            <a:r>
              <a:rPr lang="en-US" sz="3200" dirty="0"/>
              <a:t>My will is born of God.</a:t>
            </a:r>
          </a:p>
          <a:p>
            <a:r>
              <a:rPr lang="en-US" sz="3200" dirty="0"/>
              <a:t>My actions are born of God.</a:t>
            </a:r>
          </a:p>
          <a:p>
            <a:r>
              <a:rPr lang="en-US" sz="3200" dirty="0"/>
              <a:t>This is truth. It is a touch of my will-o'-the-wisp thoughts on reality to say they are born of God. God is here.</a:t>
            </a:r>
            <a:endParaRPr lang="en-US" dirty="0"/>
          </a:p>
          <a:p>
            <a:endParaRPr lang="en-US" dirty="0"/>
          </a:p>
        </p:txBody>
      </p:sp>
    </p:spTree>
    <p:extLst>
      <p:ext uri="{BB962C8B-B14F-4D97-AF65-F5344CB8AC3E}">
        <p14:creationId xmlns:p14="http://schemas.microsoft.com/office/powerpoint/2010/main" val="30578628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951399"/>
            <a:ext cx="8305800" cy="4955203"/>
          </a:xfrm>
          <a:prstGeom prst="rect">
            <a:avLst/>
          </a:prstGeom>
          <a:noFill/>
        </p:spPr>
        <p:txBody>
          <a:bodyPr wrap="square" rtlCol="0">
            <a:spAutoFit/>
          </a:bodyPr>
          <a:lstStyle/>
          <a:p>
            <a:r>
              <a:rPr lang="en-US" sz="3200" dirty="0"/>
              <a:t>I touch my face against God and its beauty is the beauty of God.</a:t>
            </a:r>
          </a:p>
          <a:p>
            <a:r>
              <a:rPr lang="en-US" sz="3200" dirty="0"/>
              <a:t>I lay my gold on God's here substance, and its purchasing power is the Jesus Christ ability.</a:t>
            </a:r>
          </a:p>
          <a:p>
            <a:r>
              <a:rPr lang="en-US" sz="3200" dirty="0"/>
              <a:t>God is here.</a:t>
            </a:r>
          </a:p>
          <a:p>
            <a:r>
              <a:rPr lang="en-US" sz="3200" dirty="0"/>
              <a:t>Behind me is God.  I lay all I have there and say unto it: “Born of God!”</a:t>
            </a:r>
          </a:p>
          <a:p>
            <a:r>
              <a:rPr lang="en-US" sz="3200" dirty="0"/>
              <a:t>God is before me.  I put down all that I have there and say unto it: “Born of God!”</a:t>
            </a:r>
          </a:p>
          <a:p>
            <a:endParaRPr lang="en-US" sz="2800" dirty="0"/>
          </a:p>
        </p:txBody>
      </p:sp>
    </p:spTree>
    <p:extLst>
      <p:ext uri="{BB962C8B-B14F-4D97-AF65-F5344CB8AC3E}">
        <p14:creationId xmlns:p14="http://schemas.microsoft.com/office/powerpoint/2010/main" val="30820629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1274564"/>
            <a:ext cx="8305800" cy="4308872"/>
          </a:xfrm>
          <a:prstGeom prst="rect">
            <a:avLst/>
          </a:prstGeom>
          <a:noFill/>
        </p:spPr>
        <p:txBody>
          <a:bodyPr wrap="square" rtlCol="0">
            <a:spAutoFit/>
          </a:bodyPr>
          <a:lstStyle/>
          <a:p>
            <a:r>
              <a:rPr lang="en-US" sz="3200" dirty="0"/>
              <a:t>On the right I stretch my hand and lay it upon God, and lo, my hand is born of God.</a:t>
            </a:r>
          </a:p>
          <a:p>
            <a:r>
              <a:rPr lang="en-US" sz="3200" dirty="0"/>
              <a:t>It works whatsoever is good.</a:t>
            </a:r>
          </a:p>
          <a:p>
            <a:r>
              <a:rPr lang="en-US" sz="3200" dirty="0"/>
              <a:t>On the left hand, there is my resting-place.</a:t>
            </a:r>
          </a:p>
          <a:p>
            <a:r>
              <a:rPr lang="en-US" sz="3200" dirty="0"/>
              <a:t>Under me is the eternal God.</a:t>
            </a:r>
          </a:p>
          <a:p>
            <a:r>
              <a:rPr lang="en-US" sz="3200" dirty="0"/>
              <a:t>My feet touching God go not astray.</a:t>
            </a:r>
          </a:p>
          <a:p>
            <a:r>
              <a:rPr lang="en-US" sz="3200" dirty="0"/>
              <a:t>I remember where I am, and born of God I am all God.</a:t>
            </a:r>
          </a:p>
          <a:p>
            <a:endParaRPr lang="en-US" dirty="0"/>
          </a:p>
        </p:txBody>
      </p:sp>
    </p:spTree>
    <p:extLst>
      <p:ext uri="{BB962C8B-B14F-4D97-AF65-F5344CB8AC3E}">
        <p14:creationId xmlns:p14="http://schemas.microsoft.com/office/powerpoint/2010/main" val="29091559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ia\AppData\Local\Microsoft\Windows\Temporary Internet Files\Content.IE5\C3C5FU47\MP900433163[1].jpg"/>
          <p:cNvPicPr>
            <a:picLocks noChangeAspect="1" noChangeArrowheads="1"/>
          </p:cNvPicPr>
          <p:nvPr/>
        </p:nvPicPr>
        <p:blipFill>
          <a:blip r:embed="rId3" cstate="print"/>
          <a:srcRect/>
          <a:stretch>
            <a:fillRect/>
          </a:stretch>
        </p:blipFill>
        <p:spPr bwMode="auto">
          <a:xfrm>
            <a:off x="0" y="0"/>
            <a:ext cx="9209690" cy="6858000"/>
          </a:xfrm>
          <a:prstGeom prst="rect">
            <a:avLst/>
          </a:prstGeom>
          <a:noFill/>
          <a:ln>
            <a:noFill/>
          </a:ln>
        </p:spPr>
      </p:pic>
      <p:sp>
        <p:nvSpPr>
          <p:cNvPr id="3" name="TextBox 2"/>
          <p:cNvSpPr txBox="1"/>
          <p:nvPr/>
        </p:nvSpPr>
        <p:spPr>
          <a:xfrm>
            <a:off x="1143000" y="1600200"/>
            <a:ext cx="6858000" cy="1323439"/>
          </a:xfrm>
          <a:prstGeom prst="rect">
            <a:avLst/>
          </a:prstGeom>
          <a:noFill/>
        </p:spPr>
        <p:txBody>
          <a:bodyPr wrap="square" rtlCol="0">
            <a:spAutoFit/>
          </a:bodyPr>
          <a:lstStyle/>
          <a:p>
            <a:pPr algn="ctr"/>
            <a:r>
              <a:rPr lang="en-US" sz="8000" dirty="0">
                <a:latin typeface="+mj-lt"/>
              </a:rPr>
              <a:t>And so it is !!! </a:t>
            </a:r>
          </a:p>
        </p:txBody>
      </p:sp>
    </p:spTree>
  </p:cSld>
  <p:clrMapOvr>
    <a:masterClrMapping/>
  </p:clrMapOvr>
</p:sld>
</file>

<file path=ppt/theme/theme1.xml><?xml version="1.0" encoding="utf-8"?>
<a:theme xmlns:a="http://schemas.openxmlformats.org/drawingml/2006/main" name="Wildflowers">
  <a:themeElements>
    <a:clrScheme name="Wildflowers">
      <a:dk1>
        <a:srgbClr val="40302B"/>
      </a:dk1>
      <a:lt1>
        <a:srgbClr val="FFFFFF"/>
      </a:lt1>
      <a:dk2>
        <a:srgbClr val="486868"/>
      </a:dk2>
      <a:lt2>
        <a:srgbClr val="F3F1EA"/>
      </a:lt2>
      <a:accent1>
        <a:srgbClr val="C4BD97"/>
      </a:accent1>
      <a:accent2>
        <a:srgbClr val="D5BDBE"/>
      </a:accent2>
      <a:accent3>
        <a:srgbClr val="F7EFA3"/>
      </a:accent3>
      <a:accent4>
        <a:srgbClr val="9FEDE0"/>
      </a:accent4>
      <a:accent5>
        <a:srgbClr val="BBB3C2"/>
      </a:accent5>
      <a:accent6>
        <a:srgbClr val="99A991"/>
      </a:accent6>
      <a:hlink>
        <a:srgbClr val="938968"/>
      </a:hlink>
      <a:folHlink>
        <a:srgbClr val="A97EE2"/>
      </a:folHlink>
    </a:clrScheme>
    <a:fontScheme name="Wildflowers">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ildflowers">
      <a:fillStyleLst>
        <a:solidFill>
          <a:schemeClr val="phClr">
            <a:shade val="85000"/>
            <a:satMod val="110000"/>
          </a:schemeClr>
        </a:solidFill>
        <a:gradFill rotWithShape="1">
          <a:gsLst>
            <a:gs pos="0">
              <a:schemeClr val="phClr">
                <a:tint val="40000"/>
                <a:satMod val="150000"/>
              </a:schemeClr>
            </a:gs>
            <a:gs pos="35000">
              <a:schemeClr val="phClr">
                <a:tint val="80000"/>
                <a:shade val="100000"/>
                <a:satMod val="150000"/>
              </a:schemeClr>
            </a:gs>
            <a:gs pos="100000">
              <a:schemeClr val="phClr">
                <a:tint val="100000"/>
                <a:shade val="100000"/>
                <a:satMod val="135000"/>
              </a:schemeClr>
            </a:gs>
          </a:gsLst>
          <a:lin ang="10800000" scaled="1"/>
        </a:gradFill>
        <a:gradFill rotWithShape="1">
          <a:gsLst>
            <a:gs pos="0">
              <a:schemeClr val="phClr">
                <a:shade val="70000"/>
                <a:satMod val="135000"/>
              </a:schemeClr>
            </a:gs>
            <a:gs pos="80000">
              <a:schemeClr val="phClr">
                <a:shade val="90000"/>
                <a:satMod val="135000"/>
              </a:schemeClr>
            </a:gs>
            <a:gs pos="100000">
              <a:schemeClr val="phClr">
                <a:shade val="95000"/>
                <a:satMod val="135000"/>
              </a:schemeClr>
            </a:gs>
          </a:gsLst>
          <a:path path="circle">
            <a:fillToRect l="50000" t="50000" r="50000" b="50000"/>
          </a:path>
        </a:gradFill>
      </a:fillStyleLst>
      <a:lnStyleLst>
        <a:ln w="9525" cap="flat" cmpd="sng" algn="ctr">
          <a:solidFill>
            <a:schemeClr val="phClr">
              <a:shade val="90000"/>
            </a:schemeClr>
          </a:solidFill>
          <a:prstDash val="solid"/>
        </a:ln>
        <a:ln w="38100" cap="flat" cmpd="sng" algn="ctr">
          <a:gradFill>
            <a:gsLst>
              <a:gs pos="0">
                <a:schemeClr val="phClr"/>
              </a:gs>
              <a:gs pos="50000">
                <a:schemeClr val="phClr">
                  <a:lumMod val="60000"/>
                  <a:lumOff val="40000"/>
                </a:schemeClr>
              </a:gs>
              <a:gs pos="100000">
                <a:schemeClr val="phClr">
                  <a:lumMod val="20000"/>
                  <a:lumOff val="80000"/>
                </a:schemeClr>
              </a:gs>
            </a:gsLst>
            <a:lin ang="5400000" scaled="0"/>
          </a:gradFill>
          <a:prstDash val="solid"/>
        </a:ln>
        <a:ln w="63500" cap="flat" cmpd="sng" algn="ctr">
          <a:gradFill>
            <a:gsLst>
              <a:gs pos="0">
                <a:schemeClr val="phClr"/>
              </a:gs>
              <a:gs pos="50000">
                <a:schemeClr val="phClr">
                  <a:lumMod val="60000"/>
                  <a:lumOff val="40000"/>
                </a:schemeClr>
              </a:gs>
              <a:gs pos="100000">
                <a:schemeClr val="phClr">
                  <a:lumMod val="20000"/>
                  <a:lumOff val="80000"/>
                </a:schemeClr>
              </a:gs>
            </a:gsLst>
            <a:lin ang="5400000" scaled="0"/>
          </a:gradFill>
          <a:prstDash val="solid"/>
        </a:ln>
      </a:lnStyleLst>
      <a:effectStyleLst>
        <a:effectStyle>
          <a:effectLst/>
        </a:effectStyle>
        <a:effectStyle>
          <a:effectLst>
            <a:innerShdw blurRad="63500">
              <a:srgbClr val="FFFFFF">
                <a:alpha val="50000"/>
              </a:srgbClr>
            </a:innerShdw>
          </a:effectLst>
        </a:effectStyle>
        <a:effectStyle>
          <a:effectLst>
            <a:innerShdw blurRad="190500">
              <a:srgbClr val="FFFFFF">
                <a:alpha val="0"/>
              </a:srgbClr>
            </a:innerShdw>
          </a:effectLst>
          <a:scene3d>
            <a:camera prst="orthographicFront">
              <a:rot lat="0" lon="0" rev="0"/>
            </a:camera>
            <a:lightRig rig="balanced" dir="tl">
              <a:rot lat="0" lon="0" rev="4200000"/>
            </a:lightRig>
          </a:scene3d>
          <a:sp3d>
            <a:bevelT w="25400" h="25400" prst="relaxedInset"/>
          </a:sp3d>
        </a:effectStyle>
      </a:effectStyleLst>
      <a:bgFillStyleLst>
        <a:solidFill>
          <a:schemeClr val="phClr"/>
        </a:solidFill>
        <a:gradFill flip="none" rotWithShape="1">
          <a:gsLst>
            <a:gs pos="0">
              <a:schemeClr val="phClr"/>
            </a:gs>
            <a:gs pos="50000">
              <a:schemeClr val="phClr">
                <a:lumMod val="90000"/>
                <a:alpha val="70000"/>
              </a:schemeClr>
            </a:gs>
            <a:gs pos="100000">
              <a:schemeClr val="phClr"/>
            </a:gs>
          </a:gsLst>
          <a:path path="circle">
            <a:fillToRect l="50000" t="50000" r="50000" b="50000"/>
          </a:path>
          <a:tileRect/>
        </a:gradFill>
        <a:gradFill flip="none" rotWithShape="1">
          <a:gsLst>
            <a:gs pos="0">
              <a:schemeClr val="phClr"/>
            </a:gs>
            <a:gs pos="50000">
              <a:schemeClr val="phClr">
                <a:lumMod val="90000"/>
              </a:schemeClr>
            </a:gs>
            <a:gs pos="100000">
              <a:schemeClr val="ph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Wildflowers</Template>
  <TotalTime>2559</TotalTime>
  <Words>3757</Words>
  <Application>Microsoft Office PowerPoint</Application>
  <PresentationFormat>On-screen Show (4:3)</PresentationFormat>
  <Paragraphs>490</Paragraphs>
  <Slides>96</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Calibri</vt:lpstr>
      <vt:lpstr>Candara</vt:lpstr>
      <vt:lpstr>Constantia</vt:lpstr>
      <vt:lpstr>Wildflowers</vt:lpstr>
      <vt:lpstr>  Seeds of Greatness  </vt:lpstr>
      <vt:lpstr>Emma Curtis Hopkins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Liners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Mary Baker Eddy</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Maria</dc:creator>
  <cp:lastModifiedBy>Ute Maria Cedilla</cp:lastModifiedBy>
  <cp:revision>394</cp:revision>
  <cp:lastPrinted>2015-09-15T03:39:15Z</cp:lastPrinted>
  <dcterms:created xsi:type="dcterms:W3CDTF">2012-02-10T05:54:06Z</dcterms:created>
  <dcterms:modified xsi:type="dcterms:W3CDTF">2020-07-26T19:53:56Z</dcterms:modified>
</cp:coreProperties>
</file>